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9"/>
  </p:notesMasterIdLst>
  <p:sldIdLst>
    <p:sldId id="256" r:id="rId2"/>
    <p:sldId id="257" r:id="rId3"/>
    <p:sldId id="326" r:id="rId4"/>
    <p:sldId id="287" r:id="rId5"/>
    <p:sldId id="288" r:id="rId6"/>
    <p:sldId id="290" r:id="rId7"/>
    <p:sldId id="291" r:id="rId8"/>
    <p:sldId id="337" r:id="rId9"/>
    <p:sldId id="327" r:id="rId10"/>
    <p:sldId id="328" r:id="rId11"/>
    <p:sldId id="264" r:id="rId12"/>
    <p:sldId id="293" r:id="rId13"/>
    <p:sldId id="341" r:id="rId14"/>
    <p:sldId id="270" r:id="rId15"/>
    <p:sldId id="325" r:id="rId16"/>
    <p:sldId id="330" r:id="rId17"/>
    <p:sldId id="271" r:id="rId18"/>
    <p:sldId id="300" r:id="rId19"/>
    <p:sldId id="331" r:id="rId20"/>
    <p:sldId id="276" r:id="rId21"/>
    <p:sldId id="332" r:id="rId22"/>
    <p:sldId id="333" r:id="rId23"/>
    <p:sldId id="334" r:id="rId24"/>
    <p:sldId id="335" r:id="rId25"/>
    <p:sldId id="336" r:id="rId26"/>
    <p:sldId id="306" r:id="rId27"/>
    <p:sldId id="34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5" autoAdjust="0"/>
    <p:restoredTop sz="84615" autoAdjust="0"/>
  </p:normalViewPr>
  <p:slideViewPr>
    <p:cSldViewPr>
      <p:cViewPr>
        <p:scale>
          <a:sx n="50" d="100"/>
          <a:sy n="50" d="100"/>
        </p:scale>
        <p:origin x="-1422"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86DCD-9391-4196-A6B3-3DEB26AC9A21}" type="datetimeFigureOut">
              <a:rPr lang="en-US" smtClean="0"/>
              <a:pPr/>
              <a:t>6/21/2015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85E42-2F07-4A6F-A83B-7014CDFAB151}" type="slidenum">
              <a:rPr lang="en-US" smtClean="0"/>
              <a:pPr/>
              <a:t>‹N°›</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Monsieur, madame le jury, cher assistance merci d’avoirs être avec nous, en vue de l’obtention du diplôme de master en science financière et comptabilité option comptabilité et finance, nous avons aujourd’hui l’honneur de vous présenter notre mémoire intitulé la contribution du partenariat étranger dans le développement des entreprises industrielles</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Afin</a:t>
            </a:r>
            <a:r>
              <a:rPr lang="fr-FR" sz="1200" kern="1200" baseline="0" dirty="0" smtClean="0">
                <a:solidFill>
                  <a:schemeClr val="tx1"/>
                </a:solidFill>
                <a:latin typeface="+mn-lt"/>
                <a:ea typeface="+mn-ea"/>
                <a:cs typeface="+mn-cs"/>
              </a:rPr>
              <a:t> de mettre en application l’ensemble des concepts évoqués dans les différents chapitre de notre travail nous avons consacré les 2 chapitres 3et 4 à l’étude d’un cas pratique</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err="1" smtClean="0"/>
              <a:t>Diapo</a:t>
            </a:r>
            <a:endParaRPr lang="en-US" dirty="0"/>
          </a:p>
        </p:txBody>
      </p:sp>
      <p:sp>
        <p:nvSpPr>
          <p:cNvPr id="4" name="Slide Number Placeholder 3"/>
          <p:cNvSpPr>
            <a:spLocks noGrp="1"/>
          </p:cNvSpPr>
          <p:nvPr>
            <p:ph type="sldNum" sz="quarter" idx="10"/>
          </p:nvPr>
        </p:nvSpPr>
        <p:spPr/>
        <p:txBody>
          <a:bodyPr/>
          <a:lstStyle/>
          <a:p>
            <a:fld id="{D6B85E42-2F07-4A6F-A83B-7014CDFAB151}" type="slidenum">
              <a:rPr lang="en-US" smtClean="0"/>
              <a:pPr/>
              <a:t>17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Diapo</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Diapo</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20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Merci de votre </a:t>
            </a:r>
            <a:r>
              <a:rPr lang="fr-FR" smtClean="0"/>
              <a:t>attention </a:t>
            </a:r>
            <a:endParaRPr lang="fr-FR"/>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26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Monsieur, madame le jury, cher assistance merci d’avoirs être avec nous, en vue de l’obtention du diplôme de master en science financière et comptabilité option comptabilité et finance, nous avons aujourd’hui l’honneur de vous présenter notre mémoire intitulé la contribution du partenariat étranger dans le développement des entreprises industrielles</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27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 notre introduction: Diapo </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Notre  travail a pour objectifs:</a:t>
            </a:r>
          </a:p>
          <a:p>
            <a:r>
              <a:rPr lang="fr-FR" dirty="0" smtClean="0"/>
              <a:t>Diapo</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Afin d’assurer une meilleure approche à notre travail nous avons voulu traiter notre sujet selon la problématique suivante :</a:t>
            </a:r>
            <a:r>
              <a:rPr lang="fr-FR" baseline="0" dirty="0" smtClean="0"/>
              <a:t> Diapo</a:t>
            </a:r>
          </a:p>
          <a:p>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répondre à cette problématique d’autre interrogations</a:t>
            </a:r>
            <a:r>
              <a:rPr lang="fr-FR" baseline="0" dirty="0" smtClean="0"/>
              <a:t> s’adossent à cette dernière et qui s’articulent sur les points suivants :  Diapo</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Afin de répondre à ces interrogations, nous avons retenus les hypothèses suivantes :Diapo</a:t>
            </a:r>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Notre travail</a:t>
            </a:r>
            <a:r>
              <a:rPr lang="fr-FR" baseline="0" dirty="0" smtClean="0"/>
              <a:t> est structurer en 4 chapitres</a:t>
            </a:r>
            <a:endParaRPr lang="fr-FR" dirty="0" smtClean="0"/>
          </a:p>
          <a:p>
            <a:endParaRPr lang="en-US"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r>
              <a:rPr lang="fr-FR" sz="1200" kern="1200" dirty="0" smtClean="0">
                <a:solidFill>
                  <a:schemeClr val="tx1"/>
                </a:solidFill>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6B85E42-2F07-4A6F-A83B-7014CDFAB151}"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48F1A595-DF05-4BD9-816A-8979307CA56B}" type="datetimeFigureOut">
              <a:rPr lang="en-US"/>
              <a:pPr>
                <a:defRPr/>
              </a:pPr>
              <a:t>6/21/2015</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B77251E4-D908-4CEA-9986-100D932C784F}" type="slidenum">
              <a:rPr lang="en-US"/>
              <a:pPr>
                <a:defRPr/>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94DCFBD-D691-442D-8F8C-B8CC93653D8A}" type="datetimeFigureOut">
              <a:rPr lang="en-US"/>
              <a:pPr>
                <a:defRPr/>
              </a:pPr>
              <a:t>6/21/2015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399A6930-75C9-4800-8D69-DD6B3995AA54}" type="slidenum">
              <a:rPr lang="en-US"/>
              <a:pPr>
                <a:defRPr/>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01B2DA7-BCEB-4702-9FC4-FAB643AA0396}" type="datetimeFigureOut">
              <a:rPr lang="en-US"/>
              <a:pPr>
                <a:defRPr/>
              </a:pPr>
              <a:t>6/21/2015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CED95D9-BC77-4A52-A748-A04D71972C3E}"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EB99F7-2769-41EC-8F09-A50EDF6C0DF1}" type="datetimeFigureOut">
              <a:rPr lang="en-US"/>
              <a:pPr>
                <a:defRPr/>
              </a:pPr>
              <a:t>6/21/2015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22B95A7-9AEF-4919-9620-F331B8EFF36D}"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773EA1-DCCF-415D-A182-589515BB0043}" type="datetimeFigureOut">
              <a:rPr lang="en-US"/>
              <a:pPr>
                <a:defRPr/>
              </a:pPr>
              <a:t>6/21/2015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DEFDA2-55A1-4A80-A5B4-F262EC562708}" type="slidenum">
              <a:rPr lang="en-US"/>
              <a:pPr>
                <a:defRPr/>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7046D0F-AAFC-41DC-8BF9-EFBD791D028C}" type="datetimeFigureOut">
              <a:rPr lang="en-US"/>
              <a:pPr>
                <a:defRPr/>
              </a:pPr>
              <a:t>6/21/2015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202B0ECE-E8F4-4528-8C02-B18A24044A1E}" type="slidenum">
              <a:rPr lang="en-US"/>
              <a:pPr>
                <a:defRPr/>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F3BBC52-3566-4F73-BB4D-DA3C397ADCEC}" type="datetimeFigureOut">
              <a:rPr lang="en-US"/>
              <a:pPr>
                <a:defRPr/>
              </a:pPr>
              <a:t>6/21/2015</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23DF95DF-8F83-405D-BE51-4A39FD78D928}" type="slidenum">
              <a:rPr lang="en-US"/>
              <a:pPr>
                <a:defRPr/>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DA89CF0F-103B-456D-8186-FC9587216AC7}" type="datetimeFigureOut">
              <a:rPr lang="en-US"/>
              <a:pPr>
                <a:defRPr/>
              </a:pPr>
              <a:t>6/21/2015</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2F2D7B7-DBFC-424D-8029-0E00CBBC43E2}" type="slidenum">
              <a:rPr lang="en-US"/>
              <a:pPr>
                <a:defRPr/>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112310D-12F5-4E94-B918-1A040614F9AC}" type="datetimeFigureOut">
              <a:rPr lang="en-US"/>
              <a:pPr>
                <a:defRPr/>
              </a:pPr>
              <a:t>6/21/2015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29CB7FC9-CF8A-4E6B-B7E1-7C153D4547E1}" type="slidenum">
              <a:rPr lang="en-US"/>
              <a:pPr>
                <a:defRPr/>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D3E400A-74A4-4F30-8668-CE8579D54042}" type="datetimeFigureOut">
              <a:rPr lang="en-US"/>
              <a:pPr>
                <a:defRPr/>
              </a:pPr>
              <a:t>6/21/2015</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8FA03797-F8E1-4773-B06C-A696819F6873}" type="slidenum">
              <a:rPr lang="en-US"/>
              <a:pPr>
                <a:defRPr/>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7" y="5359401"/>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FCBCCBF-D8EC-4BFC-BD86-3A8D87416336}" type="datetimeFigureOut">
              <a:rPr lang="en-US"/>
              <a:pPr>
                <a:defRPr/>
              </a:pPr>
              <a:t>6/21/2015</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1"/>
            <a:ext cx="609600" cy="365125"/>
          </a:xfrm>
        </p:spPr>
        <p:txBody>
          <a:bodyPr/>
          <a:lstStyle>
            <a:lvl1pPr>
              <a:defRPr/>
            </a:lvl1pPr>
          </a:lstStyle>
          <a:p>
            <a:pPr>
              <a:defRPr/>
            </a:pPr>
            <a:fld id="{486EA29B-E752-49D5-9C42-090205A3DF42}"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6" y="-7938"/>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reeform 7"/>
          <p:cNvSpPr>
            <a:spLocks/>
          </p:cNvSpPr>
          <p:nvPr/>
        </p:nvSpPr>
        <p:spPr bwMode="auto">
          <a:xfrm>
            <a:off x="4381501"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4"/>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20E1906-DD9C-41BE-8F5F-0C4913587A99}" type="datetimeFigureOut">
              <a:rPr lang="en-US"/>
              <a:pPr>
                <a:defRPr/>
              </a:pPr>
              <a:t>6/21/2015</a:t>
            </a:fld>
            <a:endParaRPr lang="en-US" dirty="0"/>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dirty="0"/>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E05616AE-E92F-43EE-B222-0CCC53CC52E3}" type="slidenum">
              <a:rPr lang="en-US"/>
              <a:pPr>
                <a:defRPr/>
              </a:pPr>
              <a:t>‹N°›</a:t>
            </a:fld>
            <a:endParaRPr lang="en-US" dirty="0"/>
          </a:p>
        </p:txBody>
      </p:sp>
      <p:grpSp>
        <p:nvGrpSpPr>
          <p:cNvPr id="1033"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0" y="285728"/>
            <a:ext cx="9144000" cy="2808461"/>
          </a:xfrm>
          <a:prstGeom prst="rect">
            <a:avLst/>
          </a:prstGeom>
          <a:noFill/>
          <a:ln w="9525">
            <a:noFill/>
            <a:miter lim="800000"/>
            <a:headEnd/>
            <a:tailEnd/>
          </a:ln>
        </p:spPr>
        <p:txBody>
          <a:bodyPr anchor="ctr">
            <a:spAutoFit/>
          </a:bodyPr>
          <a:lstStyle/>
          <a:p>
            <a:pPr algn="ctr" eaLnBrk="0" hangingPunct="0"/>
            <a:r>
              <a:rPr lang="fr-FR" sz="1600" b="1" dirty="0" smtClean="0">
                <a:latin typeface="Times New Roman" pitchFamily="18" charset="0"/>
                <a:cs typeface="Times New Roman" pitchFamily="18" charset="0"/>
              </a:rPr>
              <a:t>MINISTÈRE DE L’ENSEIGNEMENT SUPÉRIEUR ET DE LA RECHERCHE SCIENTIFIQUE</a:t>
            </a:r>
            <a:endParaRPr lang="en-US" sz="1000" dirty="0" smtClean="0">
              <a:latin typeface="Times New Roman" pitchFamily="18" charset="0"/>
              <a:cs typeface="Times New Roman" pitchFamily="18" charset="0"/>
            </a:endParaRPr>
          </a:p>
          <a:p>
            <a:pPr algn="ctr" eaLnBrk="0" hangingPunct="0"/>
            <a:endParaRPr lang="fr-FR" sz="2400" b="1" dirty="0" smtClean="0">
              <a:latin typeface="Times New Roman" pitchFamily="18" charset="0"/>
              <a:cs typeface="Times New Roman" pitchFamily="18" charset="0"/>
            </a:endParaRPr>
          </a:p>
          <a:p>
            <a:pPr algn="ctr" eaLnBrk="0" hangingPunct="0"/>
            <a:r>
              <a:rPr lang="fr-FR" sz="2400" b="1" dirty="0" smtClean="0">
                <a:latin typeface="Times New Roman" pitchFamily="18" charset="0"/>
                <a:cs typeface="Times New Roman" pitchFamily="18" charset="0"/>
              </a:rPr>
              <a:t>Ecole Supérieure de Commerce        </a:t>
            </a:r>
          </a:p>
          <a:p>
            <a:pPr algn="ctr" eaLnBrk="0" hangingPunct="0"/>
            <a:endParaRPr lang="fr-FR" sz="2400" b="1" dirty="0" smtClean="0">
              <a:latin typeface="Times New Roman" pitchFamily="18" charset="0"/>
              <a:cs typeface="Times New Roman" pitchFamily="18" charset="0"/>
            </a:endParaRPr>
          </a:p>
          <a:p>
            <a:pPr algn="ctr" eaLnBrk="0" hangingPunct="0"/>
            <a:endParaRPr lang="fr-FR" sz="2400" b="1" dirty="0" smtClean="0">
              <a:latin typeface="Times New Roman" pitchFamily="18" charset="0"/>
              <a:cs typeface="Times New Roman" pitchFamily="18" charset="0"/>
            </a:endParaRPr>
          </a:p>
          <a:p>
            <a:pPr algn="ctr" eaLnBrk="0" hangingPunct="0"/>
            <a:r>
              <a:rPr lang="fr-FR" b="1" dirty="0" smtClean="0">
                <a:latin typeface="Times New Roman" pitchFamily="18" charset="0"/>
                <a:cs typeface="Times New Roman" pitchFamily="18" charset="0"/>
              </a:rPr>
              <a:t>Mémoire de fin d’études en vue de l’obtention du diplôme de Master en  science financière et comptabilité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Option : Comptabilité et Finance</a:t>
            </a:r>
          </a:p>
          <a:p>
            <a:pPr algn="ctr" eaLnBrk="0" hangingPunct="0"/>
            <a:endParaRPr lang="en-US" sz="1050" dirty="0">
              <a:latin typeface="Times New Roman" pitchFamily="18" charset="0"/>
              <a:cs typeface="Times New Roman" pitchFamily="18" charset="0"/>
            </a:endParaRPr>
          </a:p>
        </p:txBody>
      </p:sp>
      <p:sp>
        <p:nvSpPr>
          <p:cNvPr id="121859" name="Rectangle 3"/>
          <p:cNvSpPr>
            <a:spLocks noChangeArrowheads="1"/>
          </p:cNvSpPr>
          <p:nvPr/>
        </p:nvSpPr>
        <p:spPr bwMode="auto">
          <a:xfrm>
            <a:off x="857225" y="2786058"/>
            <a:ext cx="998991" cy="338554"/>
          </a:xfrm>
          <a:prstGeom prst="rect">
            <a:avLst/>
          </a:prstGeom>
          <a:noFill/>
          <a:ln w="9525">
            <a:noFill/>
            <a:miter lim="800000"/>
            <a:headEnd/>
            <a:tailEnd/>
          </a:ln>
        </p:spPr>
        <p:txBody>
          <a:bodyPr wrap="square" anchor="ctr">
            <a:spAutoFit/>
          </a:bodyPr>
          <a:lstStyle/>
          <a:p>
            <a:pPr algn="ctr"/>
            <a:r>
              <a:rPr lang="fr-FR" sz="1600" b="1" dirty="0" smtClean="0">
                <a:latin typeface="Times New Roman" pitchFamily="18" charset="0"/>
                <a:cs typeface="Times New Roman" pitchFamily="18" charset="0"/>
              </a:rPr>
              <a:t>THEME </a:t>
            </a:r>
            <a:endParaRPr lang="fr-FR" sz="1600" dirty="0">
              <a:latin typeface="Times New Roman" pitchFamily="18" charset="0"/>
              <a:cs typeface="Times New Roman" pitchFamily="18" charset="0"/>
            </a:endParaRPr>
          </a:p>
        </p:txBody>
      </p:sp>
      <p:sp>
        <p:nvSpPr>
          <p:cNvPr id="8" name="Rounded Rectangle 7"/>
          <p:cNvSpPr/>
          <p:nvPr/>
        </p:nvSpPr>
        <p:spPr>
          <a:xfrm>
            <a:off x="1571605" y="3143248"/>
            <a:ext cx="6000751" cy="15716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b="1" dirty="0" smtClean="0">
              <a:latin typeface="Times New Roman" pitchFamily="18" charset="0"/>
              <a:cs typeface="Times New Roman" pitchFamily="18" charset="0"/>
            </a:endParaRPr>
          </a:p>
          <a:p>
            <a:pPr algn="ctr" fontAlgn="auto">
              <a:spcBef>
                <a:spcPts val="0"/>
              </a:spcBef>
              <a:spcAft>
                <a:spcPts val="0"/>
              </a:spcAft>
              <a:defRPr/>
            </a:pPr>
            <a:r>
              <a:rPr lang="en-US" sz="2000" b="1" dirty="0" smtClean="0">
                <a:latin typeface="Times New Roman" pitchFamily="18" charset="0"/>
                <a:cs typeface="Times New Roman" pitchFamily="18" charset="0"/>
              </a:rPr>
              <a:t>La contribution du partenariat </a:t>
            </a:r>
            <a:r>
              <a:rPr lang="en-US" sz="2000" b="1" dirty="0" err="1" smtClean="0">
                <a:latin typeface="Times New Roman" pitchFamily="18" charset="0"/>
                <a:cs typeface="Times New Roman" pitchFamily="18" charset="0"/>
              </a:rPr>
              <a:t>étranger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dans</a:t>
            </a:r>
            <a:r>
              <a:rPr lang="en-US" sz="2000" b="1" dirty="0" smtClean="0">
                <a:latin typeface="Times New Roman" pitchFamily="18" charset="0"/>
                <a:cs typeface="Times New Roman" pitchFamily="18" charset="0"/>
              </a:rPr>
              <a:t> le développement des </a:t>
            </a:r>
            <a:r>
              <a:rPr lang="en-US" sz="2000" b="1" dirty="0" err="1" smtClean="0">
                <a:latin typeface="Times New Roman" pitchFamily="18" charset="0"/>
                <a:cs typeface="Times New Roman" pitchFamily="18" charset="0"/>
              </a:rPr>
              <a:t>entreprises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industrielles</a:t>
            </a:r>
            <a:r>
              <a:rPr lang="en-US" sz="2000" b="1" dirty="0" smtClean="0">
                <a:latin typeface="Times New Roman" pitchFamily="18" charset="0"/>
                <a:cs typeface="Times New Roman" pitchFamily="18" charset="0"/>
              </a:rPr>
              <a:t> </a:t>
            </a:r>
          </a:p>
          <a:p>
            <a:pPr algn="ctr" fontAlgn="auto">
              <a:spcBef>
                <a:spcPts val="0"/>
              </a:spcBef>
              <a:spcAft>
                <a:spcPts val="0"/>
              </a:spcAft>
              <a:defRPr/>
            </a:pPr>
            <a:r>
              <a:rPr lang="en-US" sz="2000" b="1" dirty="0" err="1" smtClean="0">
                <a:latin typeface="Times New Roman" pitchFamily="18" charset="0"/>
                <a:cs typeface="Times New Roman" pitchFamily="18" charset="0"/>
              </a:rPr>
              <a:t>Cas</a:t>
            </a:r>
            <a:r>
              <a:rPr lang="en-US" sz="2000" b="1" dirty="0" smtClean="0">
                <a:latin typeface="Times New Roman" pitchFamily="18" charset="0"/>
                <a:cs typeface="Times New Roman" pitchFamily="18" charset="0"/>
              </a:rPr>
              <a:t>: SONATRACH-HELAP, la </a:t>
            </a:r>
            <a:r>
              <a:rPr lang="en-US" sz="2000" b="1" dirty="0" err="1" smtClean="0">
                <a:latin typeface="Times New Roman" pitchFamily="18" charset="0"/>
                <a:cs typeface="Times New Roman" pitchFamily="18" charset="0"/>
              </a:rPr>
              <a:t>société</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mixte</a:t>
            </a:r>
            <a:r>
              <a:rPr lang="en-US" sz="2000" b="1" dirty="0" smtClean="0">
                <a:latin typeface="Times New Roman" pitchFamily="18" charset="0"/>
                <a:cs typeface="Times New Roman" pitchFamily="18" charset="0"/>
              </a:rPr>
              <a:t> “HELIOS”</a:t>
            </a:r>
          </a:p>
          <a:p>
            <a:pPr algn="ctr" fontAlgn="auto">
              <a:spcBef>
                <a:spcPts val="0"/>
              </a:spcBef>
              <a:spcAft>
                <a:spcPts val="0"/>
              </a:spcAft>
              <a:defRPr/>
            </a:pPr>
            <a:endParaRPr lang="en-US" sz="2800" b="1" dirty="0" smtClean="0">
              <a:latin typeface="Times New Roman" pitchFamily="18" charset="0"/>
              <a:cs typeface="Times New Roman" pitchFamily="18" charset="0"/>
            </a:endParaRPr>
          </a:p>
        </p:txBody>
      </p:sp>
      <p:sp>
        <p:nvSpPr>
          <p:cNvPr id="10" name="Rectangle 9"/>
          <p:cNvSpPr>
            <a:spLocks noChangeArrowheads="1"/>
          </p:cNvSpPr>
          <p:nvPr/>
        </p:nvSpPr>
        <p:spPr bwMode="auto">
          <a:xfrm>
            <a:off x="571472" y="4857761"/>
            <a:ext cx="1111202" cy="307777"/>
          </a:xfrm>
          <a:prstGeom prst="rect">
            <a:avLst/>
          </a:prstGeom>
          <a:noFill/>
          <a:ln w="9525">
            <a:noFill/>
            <a:miter lim="800000"/>
            <a:headEnd/>
            <a:tailEnd/>
          </a:ln>
        </p:spPr>
        <p:txBody>
          <a:bodyPr wrap="none">
            <a:spAutoFit/>
          </a:bodyPr>
          <a:lstStyle/>
          <a:p>
            <a:pPr>
              <a:defRPr/>
            </a:pPr>
            <a:r>
              <a:rPr lang="fr-FR" sz="1400" dirty="0" smtClean="0">
                <a:latin typeface="Times New Roman" pitchFamily="18" charset="0"/>
                <a:cs typeface="Times New Roman" pitchFamily="18" charset="0"/>
              </a:rPr>
              <a:t>Elaboré </a:t>
            </a:r>
            <a:r>
              <a:rPr lang="fr-FR" sz="1400" dirty="0">
                <a:latin typeface="Times New Roman" pitchFamily="18" charset="0"/>
                <a:cs typeface="Times New Roman" pitchFamily="18" charset="0"/>
              </a:rPr>
              <a:t>par :</a:t>
            </a:r>
            <a:endParaRPr lang="en-US" sz="1400" dirty="0">
              <a:latin typeface="Times New Roman" pitchFamily="18" charset="0"/>
              <a:cs typeface="Times New Roman" pitchFamily="18" charset="0"/>
            </a:endParaRPr>
          </a:p>
        </p:txBody>
      </p:sp>
      <p:sp>
        <p:nvSpPr>
          <p:cNvPr id="12" name="Rectangle 11"/>
          <p:cNvSpPr/>
          <p:nvPr/>
        </p:nvSpPr>
        <p:spPr>
          <a:xfrm>
            <a:off x="500035" y="5572141"/>
            <a:ext cx="1861472" cy="307777"/>
          </a:xfrm>
          <a:prstGeom prst="rect">
            <a:avLst/>
          </a:prstGeom>
        </p:spPr>
        <p:txBody>
          <a:bodyPr wrap="none">
            <a:spAutoFit/>
          </a:bodyPr>
          <a:lstStyle/>
          <a:p>
            <a:pPr fontAlgn="auto">
              <a:spcBef>
                <a:spcPts val="0"/>
              </a:spcBef>
              <a:spcAft>
                <a:spcPts val="0"/>
              </a:spcAft>
              <a:defRPr/>
            </a:pPr>
            <a:r>
              <a:rPr lang="fr-FR" sz="1400" dirty="0" smtClean="0">
                <a:latin typeface="Times New Roman" pitchFamily="18" charset="0"/>
                <a:cs typeface="Times New Roman" pitchFamily="18" charset="0"/>
              </a:rPr>
              <a:t>Hanane BENTADJINE</a:t>
            </a:r>
            <a:endParaRPr lang="en-US" sz="1400" dirty="0">
              <a:latin typeface="Times New Roman" pitchFamily="18" charset="0"/>
              <a:cs typeface="Times New Roman" pitchFamily="18" charset="0"/>
            </a:endParaRPr>
          </a:p>
        </p:txBody>
      </p:sp>
      <p:sp>
        <p:nvSpPr>
          <p:cNvPr id="121863" name="Rectangle 7"/>
          <p:cNvSpPr>
            <a:spLocks noChangeArrowheads="1"/>
          </p:cNvSpPr>
          <p:nvPr/>
        </p:nvSpPr>
        <p:spPr bwMode="auto">
          <a:xfrm>
            <a:off x="6072200" y="4857761"/>
            <a:ext cx="1785937" cy="307777"/>
          </a:xfrm>
          <a:prstGeom prst="rect">
            <a:avLst/>
          </a:prstGeom>
          <a:noFill/>
          <a:ln w="9525">
            <a:noFill/>
            <a:miter lim="800000"/>
            <a:headEnd/>
            <a:tailEnd/>
          </a:ln>
        </p:spPr>
        <p:txBody>
          <a:bodyPr anchor="ctr">
            <a:spAutoFit/>
          </a:bodyPr>
          <a:lstStyle/>
          <a:p>
            <a:pPr algn="ctr"/>
            <a:r>
              <a:rPr lang="fr-FR" sz="1400" dirty="0">
                <a:latin typeface="Calibri" pitchFamily="34" charset="0"/>
              </a:rPr>
              <a:t>M</a:t>
            </a:r>
            <a:r>
              <a:rPr lang="fr-FR" sz="1400" dirty="0" smtClean="0">
                <a:latin typeface="Calibri" pitchFamily="34" charset="0"/>
              </a:rPr>
              <a:t>embres de </a:t>
            </a:r>
            <a:r>
              <a:rPr lang="fr-FR" sz="1400" dirty="0">
                <a:latin typeface="Calibri" pitchFamily="34" charset="0"/>
              </a:rPr>
              <a:t>jury  :</a:t>
            </a:r>
            <a:endParaRPr lang="fr-FR" dirty="0"/>
          </a:p>
        </p:txBody>
      </p:sp>
      <p:sp>
        <p:nvSpPr>
          <p:cNvPr id="15" name="Rectangle 14"/>
          <p:cNvSpPr/>
          <p:nvPr/>
        </p:nvSpPr>
        <p:spPr>
          <a:xfrm>
            <a:off x="6215075" y="5072075"/>
            <a:ext cx="2145139" cy="338554"/>
          </a:xfrm>
          <a:prstGeom prst="rect">
            <a:avLst/>
          </a:prstGeom>
        </p:spPr>
        <p:txBody>
          <a:bodyPr wrap="none">
            <a:spAutoFit/>
          </a:bodyPr>
          <a:lstStyle/>
          <a:p>
            <a:pPr fontAlgn="auto">
              <a:spcBef>
                <a:spcPts val="0"/>
              </a:spcBef>
              <a:spcAft>
                <a:spcPts val="0"/>
              </a:spcAft>
              <a:defRPr/>
            </a:pPr>
            <a:r>
              <a:rPr lang="fr-FR" sz="1400" dirty="0">
                <a:latin typeface="Times New Roman" pitchFamily="18" charset="0"/>
                <a:cs typeface="Times New Roman" pitchFamily="18" charset="0"/>
              </a:rPr>
              <a:t>Mme. </a:t>
            </a:r>
            <a:r>
              <a:rPr lang="fr-FR" sz="1600" dirty="0" err="1" smtClean="0">
                <a:latin typeface="Times New Roman" pitchFamily="18" charset="0"/>
                <a:cs typeface="Times New Roman" pitchFamily="18" charset="0"/>
              </a:rPr>
              <a:t>Arroub</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(présidente</a:t>
            </a:r>
            <a:r>
              <a:rPr lang="fr-FR" sz="1400" dirty="0">
                <a:latin typeface="+mj-lt"/>
                <a:cs typeface="+mn-cs"/>
              </a:rPr>
              <a:t>)</a:t>
            </a:r>
            <a:endParaRPr lang="en-US" sz="1400" dirty="0">
              <a:latin typeface="+mj-lt"/>
              <a:cs typeface="+mn-cs"/>
            </a:endParaRPr>
          </a:p>
        </p:txBody>
      </p:sp>
      <p:sp>
        <p:nvSpPr>
          <p:cNvPr id="16" name="Rectangle 15"/>
          <p:cNvSpPr/>
          <p:nvPr/>
        </p:nvSpPr>
        <p:spPr>
          <a:xfrm>
            <a:off x="6215074" y="5286388"/>
            <a:ext cx="2470420" cy="338554"/>
          </a:xfrm>
          <a:prstGeom prst="rect">
            <a:avLst/>
          </a:prstGeom>
        </p:spPr>
        <p:txBody>
          <a:bodyPr wrap="none">
            <a:spAutoFit/>
          </a:bodyPr>
          <a:lstStyle/>
          <a:p>
            <a:pPr fontAlgn="auto">
              <a:spcBef>
                <a:spcPts val="0"/>
              </a:spcBef>
              <a:spcAft>
                <a:spcPts val="0"/>
              </a:spcAft>
              <a:defRPr/>
            </a:pPr>
            <a:r>
              <a:rPr lang="en-US" sz="1600" dirty="0" err="1" smtClean="0">
                <a:latin typeface="Times New Roman" pitchFamily="18" charset="0"/>
                <a:cs typeface="Times New Roman" pitchFamily="18" charset="0"/>
              </a:rPr>
              <a:t>Mr.Chenoufi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examinateur</a:t>
            </a:r>
            <a:r>
              <a:rPr lang="en-US" sz="16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
        <p:nvSpPr>
          <p:cNvPr id="17" name="Rectangle 16"/>
          <p:cNvSpPr/>
          <p:nvPr/>
        </p:nvSpPr>
        <p:spPr>
          <a:xfrm>
            <a:off x="6215074" y="5572141"/>
            <a:ext cx="2321469" cy="338554"/>
          </a:xfrm>
          <a:prstGeom prst="rect">
            <a:avLst/>
          </a:prstGeom>
        </p:spPr>
        <p:txBody>
          <a:bodyPr wrap="none">
            <a:spAutoFit/>
          </a:bodyPr>
          <a:lstStyle/>
          <a:p>
            <a:pPr fontAlgn="auto">
              <a:spcBef>
                <a:spcPts val="0"/>
              </a:spcBef>
              <a:spcAft>
                <a:spcPts val="0"/>
              </a:spcAft>
              <a:defRPr/>
            </a:pPr>
            <a:r>
              <a:rPr lang="en-US" sz="1400" dirty="0" smtClean="0">
                <a:latin typeface="Times New Roman" pitchFamily="18" charset="0"/>
                <a:cs typeface="Times New Roman" pitchFamily="18" charset="0"/>
              </a:rPr>
              <a:t>Mme. </a:t>
            </a:r>
            <a:r>
              <a:rPr lang="en-US" sz="1600" dirty="0" err="1" smtClean="0">
                <a:latin typeface="Times New Roman" pitchFamily="18" charset="0"/>
                <a:cs typeface="Times New Roman" pitchFamily="18" charset="0"/>
              </a:rPr>
              <a:t>Berreziga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encadreur</a:t>
            </a:r>
            <a:r>
              <a:rPr lang="en-US" sz="1400" dirty="0">
                <a:latin typeface="+mj-lt"/>
                <a:cs typeface="+mn-cs"/>
              </a:rPr>
              <a:t>)</a:t>
            </a:r>
          </a:p>
        </p:txBody>
      </p:sp>
      <p:sp>
        <p:nvSpPr>
          <p:cNvPr id="14" name="Rectangle 13"/>
          <p:cNvSpPr/>
          <p:nvPr/>
        </p:nvSpPr>
        <p:spPr>
          <a:xfrm>
            <a:off x="3714749" y="5835650"/>
            <a:ext cx="1714507" cy="523220"/>
          </a:xfrm>
          <a:prstGeom prst="rect">
            <a:avLst/>
          </a:prstGeom>
        </p:spPr>
        <p:txBody>
          <a:bodyPr wrap="square">
            <a:spAutoFit/>
          </a:bodyPr>
          <a:lstStyle/>
          <a:p>
            <a:pPr algn="ctr" fontAlgn="auto">
              <a:spcBef>
                <a:spcPts val="0"/>
              </a:spcBef>
              <a:spcAft>
                <a:spcPts val="0"/>
              </a:spcAft>
              <a:defRPr/>
            </a:pPr>
            <a:r>
              <a:rPr lang="fr-FR" sz="1400" dirty="0" smtClean="0">
                <a:solidFill>
                  <a:schemeClr val="tx2">
                    <a:lumMod val="95000"/>
                    <a:lumOff val="5000"/>
                  </a:schemeClr>
                </a:solidFill>
                <a:latin typeface="Times New Roman" pitchFamily="18" charset="0"/>
                <a:cs typeface="Times New Roman" pitchFamily="18" charset="0"/>
              </a:rPr>
              <a:t/>
            </a:r>
            <a:br>
              <a:rPr lang="fr-FR" sz="1400" dirty="0" smtClean="0">
                <a:solidFill>
                  <a:schemeClr val="tx2">
                    <a:lumMod val="95000"/>
                    <a:lumOff val="5000"/>
                  </a:schemeClr>
                </a:solidFill>
                <a:latin typeface="Times New Roman" pitchFamily="18" charset="0"/>
                <a:cs typeface="Times New Roman" pitchFamily="18" charset="0"/>
              </a:rPr>
            </a:br>
            <a:r>
              <a:rPr lang="fr-FR" sz="1400" b="1" smtClean="0">
                <a:solidFill>
                  <a:schemeClr val="tx2">
                    <a:lumMod val="95000"/>
                    <a:lumOff val="5000"/>
                  </a:schemeClr>
                </a:solidFill>
                <a:latin typeface="Times New Roman" pitchFamily="18" charset="0"/>
                <a:cs typeface="Times New Roman" pitchFamily="18" charset="0"/>
              </a:rPr>
              <a:t>Juin 2015</a:t>
            </a:r>
            <a:endParaRPr lang="en-US" sz="1400" b="1" dirty="0">
              <a:latin typeface="Times New Roman" pitchFamily="18" charset="0"/>
              <a:cs typeface="Times New Roman" pitchFamily="18" charset="0"/>
            </a:endParaRPr>
          </a:p>
        </p:txBody>
      </p:sp>
      <p:sp>
        <p:nvSpPr>
          <p:cNvPr id="18" name="Oval 57"/>
          <p:cNvSpPr>
            <a:spLocks noChangeArrowheads="1"/>
          </p:cNvSpPr>
          <p:nvPr/>
        </p:nvSpPr>
        <p:spPr bwMode="gray">
          <a:xfrm>
            <a:off x="714348" y="642919"/>
            <a:ext cx="1143008" cy="1214446"/>
          </a:xfrm>
          <a:prstGeom prst="ellipse">
            <a:avLst/>
          </a:prstGeom>
          <a:blipFill dpi="0" rotWithShape="1">
            <a:blip r:embed="rId3" cstate="print"/>
            <a:srcRect/>
            <a:stretch>
              <a:fillRect/>
            </a:stretch>
          </a:blipFill>
          <a:ln w="76200" algn="ctr">
            <a:solidFill>
              <a:schemeClr val="bg1">
                <a:alpha val="70000"/>
              </a:schemeClr>
            </a:solidFill>
            <a:round/>
            <a:headEnd/>
            <a:tailEnd/>
          </a:ln>
          <a:effectLst>
            <a:outerShdw dist="107763" dir="2700000" algn="ctr" rotWithShape="0">
              <a:schemeClr val="tx2">
                <a:alpha val="50000"/>
              </a:schemeClr>
            </a:outerShdw>
          </a:effectLst>
        </p:spPr>
        <p:txBody>
          <a:bodyPr wrap="none" anchor="ctr"/>
          <a:lstStyle/>
          <a:p>
            <a:endParaRPr lang="fr-FR" dirty="0"/>
          </a:p>
        </p:txBody>
      </p:sp>
      <p:sp>
        <p:nvSpPr>
          <p:cNvPr id="19" name="Oval 57"/>
          <p:cNvSpPr>
            <a:spLocks noChangeArrowheads="1"/>
          </p:cNvSpPr>
          <p:nvPr/>
        </p:nvSpPr>
        <p:spPr bwMode="gray">
          <a:xfrm>
            <a:off x="7308304" y="692696"/>
            <a:ext cx="1143008" cy="1214446"/>
          </a:xfrm>
          <a:prstGeom prst="ellipse">
            <a:avLst/>
          </a:prstGeom>
          <a:blipFill dpi="0" rotWithShape="1">
            <a:blip r:embed="rId3" cstate="print"/>
            <a:srcRect/>
            <a:stretch>
              <a:fillRect/>
            </a:stretch>
          </a:blipFill>
          <a:ln w="76200" algn="ctr">
            <a:solidFill>
              <a:schemeClr val="bg1">
                <a:alpha val="70000"/>
              </a:schemeClr>
            </a:solidFill>
            <a:round/>
            <a:headEnd/>
            <a:tailEnd/>
          </a:ln>
          <a:effectLst>
            <a:outerShdw dist="107763" dir="2700000" algn="ctr" rotWithShape="0">
              <a:schemeClr val="tx2">
                <a:alpha val="50000"/>
              </a:schemeClr>
            </a:outerShdw>
          </a:effectLst>
        </p:spPr>
        <p:txBody>
          <a:bodyPr wrap="none" anchor="ctr"/>
          <a:lstStyle/>
          <a:p>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smtClean="0">
                <a:solidFill>
                  <a:schemeClr val="bg1"/>
                </a:solidFill>
                <a:latin typeface="Times New Roman" pitchFamily="18" charset="0"/>
                <a:cs typeface="Times New Roman" pitchFamily="18" charset="0"/>
              </a:rPr>
              <a:t>Plan de travail</a:t>
            </a:r>
            <a:endParaRPr lang="fr-FR" sz="2800" b="1"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r>
              <a:rPr lang="fr-FR" sz="2800" b="1" dirty="0" smtClean="0">
                <a:solidFill>
                  <a:schemeClr val="bg1"/>
                </a:solidFill>
                <a:latin typeface="Times New Roman" pitchFamily="18" charset="0"/>
                <a:cs typeface="Times New Roman" pitchFamily="18" charset="0"/>
              </a:rPr>
              <a:t>Chapitre 01: </a:t>
            </a:r>
            <a:r>
              <a:rPr lang="fr-FR" sz="2800" dirty="0" smtClean="0">
                <a:solidFill>
                  <a:schemeClr val="bg1"/>
                </a:solidFill>
                <a:latin typeface="Times New Roman" pitchFamily="18" charset="0"/>
                <a:cs typeface="Times New Roman" pitchFamily="18" charset="0"/>
              </a:rPr>
              <a:t>Les entreprises industrielles adoptent le partenariat</a:t>
            </a:r>
          </a:p>
          <a:p>
            <a:r>
              <a:rPr lang="fr-FR" sz="2800" b="1" dirty="0" smtClean="0">
                <a:solidFill>
                  <a:schemeClr val="bg1"/>
                </a:solidFill>
                <a:latin typeface="Times New Roman" pitchFamily="18" charset="0"/>
                <a:cs typeface="Times New Roman" pitchFamily="18" charset="0"/>
              </a:rPr>
              <a:t>Chapitre 02: </a:t>
            </a:r>
            <a:r>
              <a:rPr lang="fr-FR" sz="2800" dirty="0" smtClean="0">
                <a:solidFill>
                  <a:schemeClr val="bg1"/>
                </a:solidFill>
                <a:latin typeface="Times New Roman" pitchFamily="18" charset="0"/>
                <a:cs typeface="Times New Roman" pitchFamily="18" charset="0"/>
              </a:rPr>
              <a:t>Le partenariat étranger en Algérie</a:t>
            </a:r>
          </a:p>
          <a:p>
            <a:r>
              <a:rPr lang="fr-FR" sz="2800" b="1" dirty="0" smtClean="0">
                <a:solidFill>
                  <a:schemeClr val="bg1"/>
                </a:solidFill>
                <a:latin typeface="Times New Roman" pitchFamily="18" charset="0"/>
                <a:cs typeface="Times New Roman" pitchFamily="18" charset="0"/>
              </a:rPr>
              <a:t>Chapitre 03: </a:t>
            </a:r>
            <a:r>
              <a:rPr lang="fr-FR" sz="2800" dirty="0" smtClean="0">
                <a:solidFill>
                  <a:schemeClr val="bg1"/>
                </a:solidFill>
                <a:latin typeface="Times New Roman" pitchFamily="18" charset="0"/>
                <a:cs typeface="Times New Roman" pitchFamily="18" charset="0"/>
              </a:rPr>
              <a:t>Le développement du groupe SONATRACH dans le partenariat étranger</a:t>
            </a:r>
          </a:p>
          <a:p>
            <a:r>
              <a:rPr lang="fr-FR" sz="2800" b="1" dirty="0" smtClean="0">
                <a:solidFill>
                  <a:schemeClr val="bg1"/>
                </a:solidFill>
                <a:latin typeface="Times New Roman" pitchFamily="18" charset="0"/>
                <a:cs typeface="Times New Roman" pitchFamily="18" charset="0"/>
              </a:rPr>
              <a:t>Chapitre 04: </a:t>
            </a:r>
            <a:r>
              <a:rPr lang="fr-FR" sz="2800" dirty="0" smtClean="0">
                <a:solidFill>
                  <a:schemeClr val="bg1"/>
                </a:solidFill>
                <a:latin typeface="Times New Roman" pitchFamily="18" charset="0"/>
                <a:cs typeface="Times New Roman" pitchFamily="18" charset="0"/>
              </a:rPr>
              <a:t>La contribution du partenariat HELIOS dans le développement du groupe SONATRACH</a:t>
            </a:r>
            <a:endParaRPr lang="fr-FR"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1500174"/>
            <a:ext cx="8786842" cy="954107"/>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CHAPITRE  I: Les entreprises industrielles adoptent le partenariat</a:t>
            </a:r>
          </a:p>
        </p:txBody>
      </p:sp>
      <p:grpSp>
        <p:nvGrpSpPr>
          <p:cNvPr id="23" name="Group 52"/>
          <p:cNvGrpSpPr>
            <a:grpSpLocks/>
          </p:cNvGrpSpPr>
          <p:nvPr/>
        </p:nvGrpSpPr>
        <p:grpSpPr bwMode="auto">
          <a:xfrm>
            <a:off x="214282" y="3857628"/>
            <a:ext cx="5286412" cy="1643074"/>
            <a:chOff x="1214414" y="2428868"/>
            <a:chExt cx="3929090" cy="1857388"/>
          </a:xfrm>
        </p:grpSpPr>
        <p:sp>
          <p:nvSpPr>
            <p:cNvPr id="24" name="Moon 23"/>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Moon 24"/>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0" name="AutoShape 56"/>
          <p:cNvSpPr>
            <a:spLocks noChangeArrowheads="1"/>
          </p:cNvSpPr>
          <p:nvPr/>
        </p:nvSpPr>
        <p:spPr bwMode="auto">
          <a:xfrm>
            <a:off x="857224" y="3357562"/>
            <a:ext cx="214313"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2" name="AutoShape 56"/>
          <p:cNvSpPr>
            <a:spLocks noChangeArrowheads="1"/>
          </p:cNvSpPr>
          <p:nvPr/>
        </p:nvSpPr>
        <p:spPr bwMode="auto">
          <a:xfrm>
            <a:off x="857224" y="4071942"/>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8" name="Rectangle 17"/>
          <p:cNvSpPr>
            <a:spLocks noChangeArrowheads="1"/>
          </p:cNvSpPr>
          <p:nvPr/>
        </p:nvSpPr>
        <p:spPr bwMode="auto">
          <a:xfrm>
            <a:off x="714348" y="2285992"/>
            <a:ext cx="8429652" cy="1446550"/>
          </a:xfrm>
          <a:prstGeom prst="rect">
            <a:avLst/>
          </a:prstGeom>
          <a:noFill/>
          <a:ln w="9525">
            <a:noFill/>
            <a:miter lim="800000"/>
            <a:headEnd/>
            <a:tailEnd/>
          </a:ln>
        </p:spPr>
        <p:txBody>
          <a:bodyPr wrap="square">
            <a:spAutoFit/>
          </a:bodyPr>
          <a:lstStyle/>
          <a:p>
            <a:pPr algn="ctr"/>
            <a:r>
              <a:rPr lang="fr-FR" sz="2000" b="1" dirty="0" smtClean="0">
                <a:latin typeface="Georgia" pitchFamily="18" charset="0"/>
              </a:rPr>
              <a:t>        </a:t>
            </a:r>
          </a:p>
          <a:p>
            <a:pPr algn="ctr"/>
            <a:endParaRPr lang="fr-FR" sz="2000" b="1" dirty="0" smtClean="0">
              <a:latin typeface="Georgia" pitchFamily="18" charset="0"/>
            </a:endParaRPr>
          </a:p>
          <a:p>
            <a:pPr algn="ctr"/>
            <a:endParaRPr lang="fr-FR" sz="2000" b="1" dirty="0" smtClean="0">
              <a:latin typeface="Georgia" pitchFamily="18" charset="0"/>
            </a:endParaRPr>
          </a:p>
          <a:p>
            <a:pPr algn="ctr"/>
            <a:r>
              <a:rPr lang="fr-FR" sz="2800" b="1" dirty="0" smtClean="0">
                <a:latin typeface="Times New Roman" pitchFamily="18" charset="0"/>
                <a:cs typeface="Times New Roman" pitchFamily="18" charset="0"/>
              </a:rPr>
              <a:t>     Section 01 :</a:t>
            </a:r>
            <a:r>
              <a:rPr lang="fr-FR" sz="2800" dirty="0" smtClean="0">
                <a:latin typeface="Times New Roman" pitchFamily="18" charset="0"/>
                <a:cs typeface="Times New Roman" pitchFamily="18" charset="0"/>
              </a:rPr>
              <a:t>Aperçu sur les entreprises industrielles</a:t>
            </a:r>
            <a:r>
              <a:rPr lang="fr-FR" sz="2000" dirty="0" smtClean="0">
                <a:latin typeface="Georgia" pitchFamily="18" charset="0"/>
              </a:rPr>
              <a:t>.</a:t>
            </a:r>
            <a:endParaRPr lang="en-US" sz="2000" dirty="0">
              <a:latin typeface="Georgia" pitchFamily="18" charset="0"/>
            </a:endParaRPr>
          </a:p>
        </p:txBody>
      </p:sp>
      <p:sp>
        <p:nvSpPr>
          <p:cNvPr id="27" name="Rectangle 26"/>
          <p:cNvSpPr>
            <a:spLocks noChangeArrowheads="1"/>
          </p:cNvSpPr>
          <p:nvPr/>
        </p:nvSpPr>
        <p:spPr bwMode="auto">
          <a:xfrm>
            <a:off x="857224" y="4071942"/>
            <a:ext cx="7572428" cy="523220"/>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       Section 02 :</a:t>
            </a:r>
            <a:r>
              <a:rPr lang="fr-FR" sz="2800" dirty="0" smtClean="0">
                <a:latin typeface="Times New Roman" pitchFamily="18" charset="0"/>
                <a:cs typeface="Times New Roman" pitchFamily="18" charset="0"/>
              </a:rPr>
              <a:t>Le cadre général du partenariat .</a:t>
            </a:r>
            <a:endParaRPr lang="en-US" sz="2800" dirty="0">
              <a:latin typeface="Times New Roman" pitchFamily="18" charset="0"/>
              <a:cs typeface="Times New Roman" pitchFamily="18" charset="0"/>
            </a:endParaRPr>
          </a:p>
        </p:txBody>
      </p:sp>
      <p:sp>
        <p:nvSpPr>
          <p:cNvPr id="13" name="AutoShape 56"/>
          <p:cNvSpPr>
            <a:spLocks noChangeArrowheads="1"/>
          </p:cNvSpPr>
          <p:nvPr/>
        </p:nvSpPr>
        <p:spPr bwMode="auto">
          <a:xfrm flipH="1">
            <a:off x="857224" y="5072074"/>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4" name="Rectangle 13"/>
          <p:cNvSpPr>
            <a:spLocks noChangeArrowheads="1"/>
          </p:cNvSpPr>
          <p:nvPr/>
        </p:nvSpPr>
        <p:spPr bwMode="auto">
          <a:xfrm>
            <a:off x="500034" y="5000636"/>
            <a:ext cx="7643866" cy="954107"/>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    Section 03 :</a:t>
            </a:r>
            <a:r>
              <a:rPr lang="fr-FR" sz="2800" dirty="0" smtClean="0">
                <a:latin typeface="Times New Roman" pitchFamily="18" charset="0"/>
                <a:cs typeface="Times New Roman" pitchFamily="18" charset="0"/>
              </a:rPr>
              <a:t>Réalités du partenariat dans le monde</a:t>
            </a:r>
            <a:r>
              <a:rPr lang="fr-FR" sz="2000" dirty="0" smtClean="0">
                <a:latin typeface="Georgia" pitchFamily="18" charset="0"/>
              </a:rPr>
              <a:t>.</a:t>
            </a:r>
            <a:endParaRPr lang="en-US" sz="2000" dirty="0">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428596" y="1571612"/>
            <a:ext cx="7858180" cy="523220"/>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CHAPITRE II: Le partenariat étranger en Algérie</a:t>
            </a:r>
            <a:endParaRPr lang="en-US" sz="2800" dirty="0">
              <a:latin typeface="Times New Roman" pitchFamily="18" charset="0"/>
              <a:cs typeface="Times New Roman" pitchFamily="18" charset="0"/>
            </a:endParaRPr>
          </a:p>
        </p:txBody>
      </p:sp>
      <p:grpSp>
        <p:nvGrpSpPr>
          <p:cNvPr id="3" name="Group 52"/>
          <p:cNvGrpSpPr>
            <a:grpSpLocks/>
          </p:cNvGrpSpPr>
          <p:nvPr/>
        </p:nvGrpSpPr>
        <p:grpSpPr bwMode="auto">
          <a:xfrm>
            <a:off x="0" y="3429000"/>
            <a:ext cx="5429256" cy="1928826"/>
            <a:chOff x="1214414" y="2428868"/>
            <a:chExt cx="3929090" cy="1857388"/>
          </a:xfrm>
        </p:grpSpPr>
        <p:sp>
          <p:nvSpPr>
            <p:cNvPr id="24" name="Moon 23"/>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Moon 24"/>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5" name="Rectangle 14"/>
          <p:cNvSpPr>
            <a:spLocks noChangeArrowheads="1"/>
          </p:cNvSpPr>
          <p:nvPr/>
        </p:nvSpPr>
        <p:spPr bwMode="auto">
          <a:xfrm>
            <a:off x="357158" y="2214554"/>
            <a:ext cx="8286808" cy="2616101"/>
          </a:xfrm>
          <a:prstGeom prst="rect">
            <a:avLst/>
          </a:prstGeom>
          <a:noFill/>
          <a:ln w="9525">
            <a:noFill/>
            <a:miter lim="800000"/>
            <a:headEnd/>
            <a:tailEnd/>
          </a:ln>
        </p:spPr>
        <p:txBody>
          <a:bodyPr wrap="square">
            <a:spAutoFit/>
          </a:bodyPr>
          <a:lstStyle/>
          <a:p>
            <a:pPr algn="ctr"/>
            <a:r>
              <a:rPr lang="fr-FR" sz="2000" b="1" dirty="0" smtClean="0">
                <a:latin typeface="Georgia" pitchFamily="18" charset="0"/>
              </a:rPr>
              <a:t>                      </a:t>
            </a:r>
            <a:r>
              <a:rPr lang="fr-FR" sz="2800" b="1" dirty="0" smtClean="0">
                <a:latin typeface="Times New Roman" pitchFamily="18" charset="0"/>
                <a:cs typeface="Times New Roman" pitchFamily="18" charset="0"/>
              </a:rPr>
              <a:t>Section 01 :</a:t>
            </a:r>
            <a:r>
              <a:rPr lang="fr-FR" sz="2800" dirty="0" smtClean="0">
                <a:latin typeface="Times New Roman" pitchFamily="18" charset="0"/>
                <a:cs typeface="Times New Roman" pitchFamily="18" charset="0"/>
              </a:rPr>
              <a:t>La contribution du partenariat    étranger  dans le développement des entreprises industrielles algériennes</a:t>
            </a:r>
          </a:p>
          <a:p>
            <a:endParaRPr lang="fr-FR"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16" name="Rectangle 15"/>
          <p:cNvSpPr>
            <a:spLocks noChangeArrowheads="1"/>
          </p:cNvSpPr>
          <p:nvPr/>
        </p:nvSpPr>
        <p:spPr bwMode="auto">
          <a:xfrm>
            <a:off x="642910" y="3857628"/>
            <a:ext cx="7286676" cy="954107"/>
          </a:xfrm>
          <a:prstGeom prst="rect">
            <a:avLst/>
          </a:prstGeom>
          <a:noFill/>
          <a:ln w="9525">
            <a:noFill/>
            <a:miter lim="800000"/>
            <a:headEnd/>
            <a:tailEnd/>
          </a:ln>
        </p:spPr>
        <p:txBody>
          <a:bodyPr wrap="square">
            <a:spAutoFit/>
          </a:bodyPr>
          <a:lstStyle/>
          <a:p>
            <a:pPr algn="ctr"/>
            <a:r>
              <a:rPr lang="fr-FR" sz="2000" b="1" dirty="0" smtClean="0">
                <a:latin typeface="Georgia" pitchFamily="18" charset="0"/>
              </a:rPr>
              <a:t>       </a:t>
            </a:r>
            <a:r>
              <a:rPr lang="fr-FR" sz="2800" b="1" dirty="0" smtClean="0">
                <a:latin typeface="Times New Roman" pitchFamily="18" charset="0"/>
                <a:cs typeface="Times New Roman" pitchFamily="18" charset="0"/>
              </a:rPr>
              <a:t>Section 02 :</a:t>
            </a:r>
            <a:r>
              <a:rPr lang="fr-FR" sz="2800" dirty="0" smtClean="0">
                <a:latin typeface="Times New Roman" pitchFamily="18" charset="0"/>
                <a:cs typeface="Times New Roman" pitchFamily="18" charset="0"/>
              </a:rPr>
              <a:t>Un partenariat étranger efficace en Algérie</a:t>
            </a:r>
            <a:r>
              <a:rPr lang="fr-FR" sz="2800" b="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AutoShape 56"/>
          <p:cNvSpPr>
            <a:spLocks noChangeArrowheads="1"/>
          </p:cNvSpPr>
          <p:nvPr/>
        </p:nvSpPr>
        <p:spPr bwMode="auto">
          <a:xfrm flipH="1">
            <a:off x="1000100" y="2285992"/>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4" name="AutoShape 56"/>
          <p:cNvSpPr>
            <a:spLocks noChangeArrowheads="1"/>
          </p:cNvSpPr>
          <p:nvPr/>
        </p:nvSpPr>
        <p:spPr bwMode="auto">
          <a:xfrm>
            <a:off x="928662" y="4000504"/>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7" name="AutoShape 56"/>
          <p:cNvSpPr>
            <a:spLocks noChangeArrowheads="1"/>
          </p:cNvSpPr>
          <p:nvPr/>
        </p:nvSpPr>
        <p:spPr bwMode="auto">
          <a:xfrm>
            <a:off x="928662" y="4857760"/>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8" name="Rectangle 17"/>
          <p:cNvSpPr>
            <a:spLocks noChangeArrowheads="1"/>
          </p:cNvSpPr>
          <p:nvPr/>
        </p:nvSpPr>
        <p:spPr bwMode="auto">
          <a:xfrm>
            <a:off x="928662" y="5286388"/>
            <a:ext cx="7153324" cy="954107"/>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     Section 03 :</a:t>
            </a:r>
            <a:r>
              <a:rPr lang="fr-FR" sz="2800" dirty="0" smtClean="0">
                <a:latin typeface="Times New Roman" pitchFamily="18" charset="0"/>
                <a:cs typeface="Times New Roman" pitchFamily="18" charset="0"/>
              </a:rPr>
              <a:t>Les nouvelles réformes engagées en Algérie en matière de partenariat</a:t>
            </a:r>
            <a:r>
              <a:rPr lang="fr-FR"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71546"/>
          </a:xfrm>
        </p:spPr>
        <p:txBody>
          <a:bodyPr/>
          <a:lstStyle/>
          <a:p>
            <a:r>
              <a:rPr lang="fr-FR" sz="2800" b="1" dirty="0" smtClean="0">
                <a:solidFill>
                  <a:schemeClr val="bg1"/>
                </a:solidFill>
                <a:latin typeface="Times New Roman" pitchFamily="18" charset="0"/>
                <a:cs typeface="Times New Roman" pitchFamily="18" charset="0"/>
              </a:rPr>
              <a:t>Conclusion des 2 premiers chapitres:</a:t>
            </a:r>
            <a:endParaRPr lang="fr-FR" sz="2800" b="1"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357298"/>
            <a:ext cx="8229600" cy="4967303"/>
          </a:xfrm>
        </p:spPr>
        <p:txBody>
          <a:bodyPr/>
          <a:lstStyle/>
          <a:p>
            <a:r>
              <a:rPr lang="fr-FR" sz="2800" dirty="0" smtClean="0">
                <a:solidFill>
                  <a:schemeClr val="bg1"/>
                </a:solidFill>
                <a:latin typeface="Times New Roman" pitchFamily="18" charset="0"/>
                <a:cs typeface="Times New Roman" pitchFamily="18" charset="0"/>
              </a:rPr>
              <a:t>Les deux premiers chapitres nous ont  permit d’accentuer l’importance et la position des entreprises industrielles dans le développement économique d’une part, et de cerner le concept de partenariat étranger qui est l’objet de notre étude d’une autre part.</a:t>
            </a:r>
          </a:p>
          <a:p>
            <a:r>
              <a:rPr lang="fr-FR" sz="2800" dirty="0" smtClean="0">
                <a:solidFill>
                  <a:schemeClr val="bg1"/>
                </a:solidFill>
                <a:latin typeface="Times New Roman" pitchFamily="18" charset="0"/>
                <a:cs typeface="Times New Roman" pitchFamily="18" charset="0"/>
              </a:rPr>
              <a:t>Ainsi que nous avons  pu décrire comment  les entreprises industrielles algériennes font leur premier pas vers le développement en adaptant une nouvelle stratégie qui est le partenariat étranger.</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642918"/>
            <a:ext cx="8286744" cy="892552"/>
          </a:xfrm>
          <a:prstGeom prst="rect">
            <a:avLst/>
          </a:prstGeom>
          <a:noFill/>
          <a:ln w="9525">
            <a:noFill/>
            <a:miter lim="800000"/>
            <a:headEnd/>
            <a:tailEnd/>
          </a:ln>
        </p:spPr>
        <p:txBody>
          <a:bodyPr wrap="square">
            <a:spAutoFit/>
          </a:bodyPr>
          <a:lstStyle/>
          <a:p>
            <a:pPr algn="ctr"/>
            <a:r>
              <a:rPr lang="fr-FR" sz="2600" b="1" dirty="0" smtClean="0">
                <a:latin typeface="Georgia" pitchFamily="18" charset="0"/>
              </a:rPr>
              <a:t>CHAPITRE III: Le développement du groupe SONATRACH dans le partenariat étranger</a:t>
            </a:r>
            <a:endParaRPr lang="en-US" sz="2600" dirty="0">
              <a:latin typeface="Georgia" pitchFamily="18" charset="0"/>
            </a:endParaRPr>
          </a:p>
        </p:txBody>
      </p:sp>
      <p:grpSp>
        <p:nvGrpSpPr>
          <p:cNvPr id="3" name="Group 52"/>
          <p:cNvGrpSpPr>
            <a:grpSpLocks/>
          </p:cNvGrpSpPr>
          <p:nvPr/>
        </p:nvGrpSpPr>
        <p:grpSpPr bwMode="auto">
          <a:xfrm>
            <a:off x="0" y="2500282"/>
            <a:ext cx="6786578" cy="3357610"/>
            <a:chOff x="1214414" y="2428868"/>
            <a:chExt cx="3929090" cy="1857388"/>
          </a:xfrm>
        </p:grpSpPr>
        <p:sp>
          <p:nvSpPr>
            <p:cNvPr id="24" name="Moon 23"/>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Moon 24"/>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0" name="AutoShape 56"/>
          <p:cNvSpPr>
            <a:spLocks noChangeArrowheads="1"/>
          </p:cNvSpPr>
          <p:nvPr/>
        </p:nvSpPr>
        <p:spPr bwMode="auto">
          <a:xfrm>
            <a:off x="1714480" y="2285992"/>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1" name="AutoShape 56"/>
          <p:cNvSpPr>
            <a:spLocks noChangeArrowheads="1"/>
          </p:cNvSpPr>
          <p:nvPr/>
        </p:nvSpPr>
        <p:spPr bwMode="auto">
          <a:xfrm>
            <a:off x="1714480" y="3429000"/>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15" name="Rectangle 14"/>
          <p:cNvSpPr>
            <a:spLocks noChangeArrowheads="1"/>
          </p:cNvSpPr>
          <p:nvPr/>
        </p:nvSpPr>
        <p:spPr bwMode="auto">
          <a:xfrm>
            <a:off x="2143108" y="4714884"/>
            <a:ext cx="6000793" cy="830997"/>
          </a:xfrm>
          <a:prstGeom prst="rect">
            <a:avLst/>
          </a:prstGeom>
          <a:noFill/>
          <a:ln w="9525">
            <a:noFill/>
            <a:miter lim="800000"/>
            <a:headEnd/>
            <a:tailEnd/>
          </a:ln>
        </p:spPr>
        <p:txBody>
          <a:bodyPr wrap="square">
            <a:spAutoFit/>
          </a:bodyPr>
          <a:lstStyle/>
          <a:p>
            <a:pPr algn="ctr"/>
            <a:r>
              <a:rPr lang="fr-FR" sz="2400" b="1" dirty="0" smtClean="0">
                <a:latin typeface="Georgia" pitchFamily="18" charset="0"/>
              </a:rPr>
              <a:t>Section 03</a:t>
            </a:r>
            <a:r>
              <a:rPr lang="fr-FR" sz="2400" dirty="0" smtClean="0">
                <a:latin typeface="Georgia" pitchFamily="18" charset="0"/>
              </a:rPr>
              <a:t>:Présentation du complexe GP1/Z et la société HELIOS</a:t>
            </a:r>
            <a:r>
              <a:rPr lang="en-US" sz="2400" dirty="0" smtClean="0">
                <a:latin typeface="Georgia" pitchFamily="18" charset="0"/>
              </a:rPr>
              <a:t>.</a:t>
            </a:r>
            <a:endParaRPr lang="fr-FR" sz="2400" dirty="0" smtClean="0">
              <a:latin typeface="Georgia" pitchFamily="18" charset="0"/>
            </a:endParaRPr>
          </a:p>
        </p:txBody>
      </p:sp>
      <p:sp>
        <p:nvSpPr>
          <p:cNvPr id="16" name="Rectangle 15"/>
          <p:cNvSpPr>
            <a:spLocks noChangeArrowheads="1"/>
          </p:cNvSpPr>
          <p:nvPr/>
        </p:nvSpPr>
        <p:spPr bwMode="auto">
          <a:xfrm>
            <a:off x="1714480" y="3286124"/>
            <a:ext cx="7143800" cy="830997"/>
          </a:xfrm>
          <a:prstGeom prst="rect">
            <a:avLst/>
          </a:prstGeom>
          <a:noFill/>
          <a:ln w="9525">
            <a:noFill/>
            <a:miter lim="800000"/>
            <a:headEnd/>
            <a:tailEnd/>
          </a:ln>
        </p:spPr>
        <p:txBody>
          <a:bodyPr wrap="square">
            <a:spAutoFit/>
          </a:bodyPr>
          <a:lstStyle/>
          <a:p>
            <a:pPr algn="ctr"/>
            <a:r>
              <a:rPr lang="fr-FR" sz="2400" b="1" dirty="0" smtClean="0">
                <a:latin typeface="Georgia" pitchFamily="18" charset="0"/>
              </a:rPr>
              <a:t>Section 02 :</a:t>
            </a:r>
            <a:r>
              <a:rPr lang="fr-FR" sz="2400" dirty="0" smtClean="0">
                <a:latin typeface="Georgia" pitchFamily="18" charset="0"/>
              </a:rPr>
              <a:t>La stratégie de partenariat de SONATRACH pour développer ses activités</a:t>
            </a:r>
            <a:r>
              <a:rPr lang="fr-FR" sz="2400" b="1" dirty="0" smtClean="0">
                <a:latin typeface="Georgia" pitchFamily="18" charset="0"/>
              </a:rPr>
              <a:t>. </a:t>
            </a:r>
          </a:p>
        </p:txBody>
      </p:sp>
      <p:sp>
        <p:nvSpPr>
          <p:cNvPr id="23" name="AutoShape 56"/>
          <p:cNvSpPr>
            <a:spLocks noChangeArrowheads="1"/>
          </p:cNvSpPr>
          <p:nvPr/>
        </p:nvSpPr>
        <p:spPr bwMode="auto">
          <a:xfrm>
            <a:off x="1785918" y="4786322"/>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28" name="Rectangle 27"/>
          <p:cNvSpPr>
            <a:spLocks noChangeArrowheads="1"/>
          </p:cNvSpPr>
          <p:nvPr/>
        </p:nvSpPr>
        <p:spPr bwMode="auto">
          <a:xfrm>
            <a:off x="1928794" y="2143116"/>
            <a:ext cx="6929487" cy="1169551"/>
          </a:xfrm>
          <a:prstGeom prst="rect">
            <a:avLst/>
          </a:prstGeom>
          <a:noFill/>
          <a:ln w="9525">
            <a:noFill/>
            <a:miter lim="800000"/>
            <a:headEnd/>
            <a:tailEnd/>
          </a:ln>
        </p:spPr>
        <p:txBody>
          <a:bodyPr wrap="square">
            <a:spAutoFit/>
          </a:bodyPr>
          <a:lstStyle/>
          <a:p>
            <a:pPr algn="ctr"/>
            <a:r>
              <a:rPr lang="fr-FR" sz="2200" b="1" dirty="0" smtClean="0">
                <a:latin typeface="Georgia" pitchFamily="18" charset="0"/>
              </a:rPr>
              <a:t> </a:t>
            </a:r>
            <a:r>
              <a:rPr lang="fr-FR" sz="2400" b="1" dirty="0" smtClean="0">
                <a:latin typeface="Georgia" pitchFamily="18" charset="0"/>
              </a:rPr>
              <a:t>Section 01 :</a:t>
            </a:r>
            <a:r>
              <a:rPr lang="fr-FR" sz="2400" dirty="0" smtClean="0">
                <a:latin typeface="Georgia" pitchFamily="18" charset="0"/>
              </a:rPr>
              <a:t>Présentation du groupe SONATRACH</a:t>
            </a:r>
            <a:r>
              <a:rPr lang="fr-FR" sz="2200" dirty="0" smtClean="0">
                <a:latin typeface="Georgia" pitchFamily="18" charset="0"/>
              </a:rPr>
              <a:t>. </a:t>
            </a:r>
          </a:p>
          <a:p>
            <a:pPr algn="ctr"/>
            <a:endParaRPr lang="en-US" sz="2200" dirty="0">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214446"/>
          </a:xfrm>
        </p:spPr>
        <p:txBody>
          <a:bodyPr/>
          <a:lstStyle/>
          <a:p>
            <a:r>
              <a:rPr lang="fr-FR" sz="2800" b="1" dirty="0" smtClean="0">
                <a:solidFill>
                  <a:schemeClr val="bg1"/>
                </a:solidFill>
                <a:latin typeface="Times New Roman" pitchFamily="18" charset="0"/>
                <a:cs typeface="Times New Roman" pitchFamily="18" charset="0"/>
              </a:rPr>
              <a:t>Chapitre IV: La contribution du partenariat « HELIOS » dans le développement du groupe SONATRACH</a:t>
            </a:r>
            <a:endParaRPr lang="fr-FR" sz="2800" b="1"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None/>
            </a:pPr>
            <a:r>
              <a:rPr lang="fr-FR" sz="2800" b="1" dirty="0" smtClean="0">
                <a:solidFill>
                  <a:schemeClr val="bg1"/>
                </a:solidFill>
                <a:latin typeface="Times New Roman" pitchFamily="18" charset="0"/>
                <a:cs typeface="Times New Roman" pitchFamily="18" charset="0"/>
              </a:rPr>
              <a:t>Section 01: </a:t>
            </a:r>
            <a:r>
              <a:rPr lang="fr-FR" sz="2800" dirty="0" smtClean="0">
                <a:solidFill>
                  <a:schemeClr val="bg1"/>
                </a:solidFill>
                <a:latin typeface="Times New Roman" pitchFamily="18" charset="0"/>
                <a:cs typeface="Times New Roman" pitchFamily="18" charset="0"/>
              </a:rPr>
              <a:t>« HELIOS » fruit du partenariat SONATRACH-HELAP</a:t>
            </a:r>
          </a:p>
          <a:p>
            <a:pPr>
              <a:buNone/>
            </a:pPr>
            <a:endParaRPr lang="fr-FR" sz="2800" b="1" dirty="0" smtClean="0">
              <a:solidFill>
                <a:schemeClr val="bg1"/>
              </a:solidFill>
              <a:latin typeface="Times New Roman" pitchFamily="18" charset="0"/>
              <a:cs typeface="Times New Roman" pitchFamily="18" charset="0"/>
            </a:endParaRPr>
          </a:p>
          <a:p>
            <a:pPr>
              <a:buNone/>
            </a:pPr>
            <a:r>
              <a:rPr lang="fr-FR" sz="2800" b="1" dirty="0" smtClean="0">
                <a:solidFill>
                  <a:schemeClr val="bg1"/>
                </a:solidFill>
                <a:latin typeface="Times New Roman" pitchFamily="18" charset="0"/>
                <a:cs typeface="Times New Roman" pitchFamily="18" charset="0"/>
              </a:rPr>
              <a:t>Section 02: </a:t>
            </a:r>
            <a:r>
              <a:rPr lang="fr-FR" sz="2800" dirty="0" smtClean="0">
                <a:solidFill>
                  <a:schemeClr val="bg1"/>
                </a:solidFill>
                <a:latin typeface="Times New Roman" pitchFamily="18" charset="0"/>
                <a:cs typeface="Times New Roman" pitchFamily="18" charset="0"/>
              </a:rPr>
              <a:t>Evaluation de l’apport de l’activité </a:t>
            </a:r>
          </a:p>
          <a:p>
            <a:pPr>
              <a:buNone/>
            </a:pPr>
            <a:r>
              <a:rPr lang="fr-FR" sz="2800" dirty="0" smtClean="0">
                <a:solidFill>
                  <a:schemeClr val="bg1"/>
                </a:solidFill>
                <a:latin typeface="Times New Roman" pitchFamily="18" charset="0"/>
                <a:cs typeface="Times New Roman" pitchFamily="18" charset="0"/>
              </a:rPr>
              <a:t>« HELIOS »</a:t>
            </a:r>
          </a:p>
          <a:p>
            <a:pPr>
              <a:buNone/>
            </a:pPr>
            <a:endParaRPr lang="fr-FR" sz="2800" b="1" dirty="0" smtClean="0">
              <a:solidFill>
                <a:schemeClr val="bg1"/>
              </a:solidFill>
              <a:latin typeface="Times New Roman" pitchFamily="18" charset="0"/>
              <a:cs typeface="Times New Roman" pitchFamily="18" charset="0"/>
            </a:endParaRPr>
          </a:p>
          <a:p>
            <a:pPr>
              <a:buNone/>
            </a:pPr>
            <a:r>
              <a:rPr lang="fr-FR" sz="2800" b="1" dirty="0" smtClean="0">
                <a:solidFill>
                  <a:schemeClr val="bg1"/>
                </a:solidFill>
                <a:latin typeface="Times New Roman" pitchFamily="18" charset="0"/>
                <a:cs typeface="Times New Roman" pitchFamily="18" charset="0"/>
              </a:rPr>
              <a:t>Section 03: </a:t>
            </a:r>
            <a:r>
              <a:rPr lang="fr-FR" sz="2800" dirty="0" smtClean="0">
                <a:solidFill>
                  <a:schemeClr val="bg1"/>
                </a:solidFill>
                <a:latin typeface="Times New Roman" pitchFamily="18" charset="0"/>
                <a:cs typeface="Times New Roman" pitchFamily="18" charset="0"/>
              </a:rPr>
              <a:t>Diagnostic de la joint venture « HELIOS »</a:t>
            </a:r>
            <a:endParaRPr lang="fr-FR" sz="2800" dirty="0">
              <a:solidFill>
                <a:schemeClr val="bg1"/>
              </a:solidFill>
              <a:latin typeface="Times New Roman" pitchFamily="18" charset="0"/>
              <a:cs typeface="Times New Roman" pitchFamily="18" charset="0"/>
            </a:endParaRPr>
          </a:p>
        </p:txBody>
      </p:sp>
      <p:sp>
        <p:nvSpPr>
          <p:cNvPr id="4" name="AutoShape 56"/>
          <p:cNvSpPr>
            <a:spLocks noChangeArrowheads="1"/>
          </p:cNvSpPr>
          <p:nvPr/>
        </p:nvSpPr>
        <p:spPr bwMode="auto">
          <a:xfrm>
            <a:off x="285720" y="2071678"/>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5" name="AutoShape 56"/>
          <p:cNvSpPr>
            <a:spLocks noChangeArrowheads="1"/>
          </p:cNvSpPr>
          <p:nvPr/>
        </p:nvSpPr>
        <p:spPr bwMode="auto">
          <a:xfrm>
            <a:off x="285720" y="3500438"/>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
        <p:nvSpPr>
          <p:cNvPr id="6" name="AutoShape 56"/>
          <p:cNvSpPr>
            <a:spLocks noChangeArrowheads="1"/>
          </p:cNvSpPr>
          <p:nvPr/>
        </p:nvSpPr>
        <p:spPr bwMode="auto">
          <a:xfrm>
            <a:off x="285720" y="5000636"/>
            <a:ext cx="214315" cy="285752"/>
          </a:xfrm>
          <a:prstGeom prst="flowChartConnector">
            <a:avLst/>
          </a:prstGeom>
          <a:solidFill>
            <a:schemeClr val="accent2"/>
          </a:solidFill>
          <a:ln w="9525">
            <a:noFill/>
            <a:round/>
            <a:headEnd/>
            <a:tailEnd/>
          </a:ln>
          <a:effectLst>
            <a:glow rad="101600">
              <a:schemeClr val="accent3">
                <a:satMod val="175000"/>
                <a:alpha val="40000"/>
              </a:schemeClr>
            </a:glow>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43050"/>
            <a:ext cx="8229600" cy="4681551"/>
          </a:xfrm>
        </p:spPr>
        <p:txBody>
          <a:bodyPr/>
          <a:lstStyle/>
          <a:p>
            <a:r>
              <a:rPr lang="fr-FR" sz="2800" dirty="0" smtClean="0">
                <a:solidFill>
                  <a:schemeClr val="bg1"/>
                </a:solidFill>
                <a:latin typeface="Times New Roman" pitchFamily="18" charset="0"/>
                <a:cs typeface="Times New Roman" pitchFamily="18" charset="0"/>
              </a:rPr>
              <a:t>Le groupe </a:t>
            </a:r>
            <a:r>
              <a:rPr lang="fr-FR" sz="2800" b="1" dirty="0" smtClean="0">
                <a:solidFill>
                  <a:schemeClr val="bg1"/>
                </a:solidFill>
                <a:latin typeface="Times New Roman" pitchFamily="18" charset="0"/>
                <a:cs typeface="Times New Roman" pitchFamily="18" charset="0"/>
              </a:rPr>
              <a:t>SONATRACH</a:t>
            </a:r>
            <a:r>
              <a:rPr lang="fr-FR" sz="2800" dirty="0" smtClean="0">
                <a:solidFill>
                  <a:schemeClr val="bg1"/>
                </a:solidFill>
                <a:latin typeface="Times New Roman" pitchFamily="18" charset="0"/>
                <a:cs typeface="Times New Roman" pitchFamily="18" charset="0"/>
              </a:rPr>
              <a:t> a optée pour une stratégie de développement qui se traduit par la signature de plusieurs accords de partenariats étrangers.</a:t>
            </a:r>
          </a:p>
          <a:p>
            <a:endParaRPr lang="fr-FR" sz="2800" dirty="0" smtClean="0">
              <a:solidFill>
                <a:schemeClr val="bg1"/>
              </a:solidFill>
              <a:latin typeface="Times New Roman" pitchFamily="18" charset="0"/>
              <a:cs typeface="Times New Roman" pitchFamily="18" charset="0"/>
            </a:endParaRPr>
          </a:p>
          <a:p>
            <a:r>
              <a:rPr lang="fr-FR" sz="2800" dirty="0" smtClean="0">
                <a:solidFill>
                  <a:schemeClr val="bg1"/>
                </a:solidFill>
                <a:latin typeface="Times New Roman" pitchFamily="18" charset="0"/>
                <a:cs typeface="Times New Roman" pitchFamily="18" charset="0"/>
              </a:rPr>
              <a:t>Notre choix s’est porté sur la joint venture </a:t>
            </a:r>
            <a:r>
              <a:rPr lang="fr-FR" sz="2800" b="1" dirty="0" smtClean="0">
                <a:solidFill>
                  <a:schemeClr val="bg1"/>
                </a:solidFill>
                <a:latin typeface="Times New Roman" pitchFamily="18" charset="0"/>
                <a:cs typeface="Times New Roman" pitchFamily="18" charset="0"/>
              </a:rPr>
              <a:t>HELIOS</a:t>
            </a:r>
            <a:r>
              <a:rPr lang="fr-FR" sz="2800" dirty="0" smtClean="0">
                <a:solidFill>
                  <a:schemeClr val="bg1"/>
                </a:solidFill>
                <a:latin typeface="Times New Roman" pitchFamily="18" charset="0"/>
                <a:cs typeface="Times New Roman" pitchFamily="18" charset="0"/>
              </a:rPr>
              <a:t>, créée en partenariat avec la société française </a:t>
            </a:r>
            <a:r>
              <a:rPr lang="fr-FR" sz="2800" b="1" dirty="0" smtClean="0">
                <a:solidFill>
                  <a:schemeClr val="bg1"/>
                </a:solidFill>
                <a:latin typeface="Times New Roman" pitchFamily="18" charset="0"/>
                <a:cs typeface="Times New Roman" pitchFamily="18" charset="0"/>
              </a:rPr>
              <a:t>HELAP</a:t>
            </a:r>
            <a:r>
              <a:rPr lang="fr-FR" sz="2800" dirty="0" smtClean="0">
                <a:solidFill>
                  <a:schemeClr val="bg1"/>
                </a:solidFill>
                <a:latin typeface="Times New Roman" pitchFamily="18" charset="0"/>
                <a:cs typeface="Times New Roman" pitchFamily="18" charset="0"/>
              </a:rPr>
              <a:t>.</a:t>
            </a:r>
            <a:endParaRPr lang="fr-FR"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28728" y="571480"/>
            <a:ext cx="714380" cy="500066"/>
            <a:chOff x="142844" y="1214422"/>
            <a:chExt cx="714380" cy="500066"/>
          </a:xfrm>
          <a:solidFill>
            <a:schemeClr val="accent1">
              <a:alpha val="52000"/>
            </a:schemeClr>
          </a:solidFill>
        </p:grpSpPr>
        <p:sp>
          <p:nvSpPr>
            <p:cNvPr id="3" name="Chevron 2"/>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Chevron 3"/>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5" name="Rectangle 1"/>
          <p:cNvSpPr>
            <a:spLocks noChangeArrowheads="1"/>
          </p:cNvSpPr>
          <p:nvPr/>
        </p:nvSpPr>
        <p:spPr bwMode="auto">
          <a:xfrm>
            <a:off x="2143108" y="571480"/>
            <a:ext cx="5143535" cy="954107"/>
          </a:xfrm>
          <a:prstGeom prst="rect">
            <a:avLst/>
          </a:prstGeom>
          <a:noFill/>
          <a:ln w="9525">
            <a:noFill/>
            <a:miter lim="800000"/>
            <a:headEnd/>
            <a:tailEnd/>
          </a:ln>
        </p:spPr>
        <p:txBody>
          <a:bodyPr wrap="square" anchor="ctr">
            <a:spAutoFit/>
          </a:bodyPr>
          <a:lstStyle/>
          <a:p>
            <a:r>
              <a:rPr lang="fr-FR" sz="2800" b="1" dirty="0" smtClean="0">
                <a:latin typeface="Georgia" pitchFamily="18" charset="0"/>
              </a:rPr>
              <a:t>Présentation de SONATRACH</a:t>
            </a:r>
            <a:endParaRPr lang="en-US" sz="2800" dirty="0">
              <a:latin typeface="Georgia" pitchFamily="18" charset="0"/>
            </a:endParaRPr>
          </a:p>
        </p:txBody>
      </p:sp>
      <p:grpSp>
        <p:nvGrpSpPr>
          <p:cNvPr id="6" name="Group 52"/>
          <p:cNvGrpSpPr>
            <a:grpSpLocks/>
          </p:cNvGrpSpPr>
          <p:nvPr/>
        </p:nvGrpSpPr>
        <p:grpSpPr bwMode="auto">
          <a:xfrm>
            <a:off x="1071538" y="1714488"/>
            <a:ext cx="5286412" cy="3929090"/>
            <a:chOff x="1214414" y="2428868"/>
            <a:chExt cx="3929090" cy="1857388"/>
          </a:xfrm>
        </p:grpSpPr>
        <p:sp>
          <p:nvSpPr>
            <p:cNvPr id="7" name="Moon 6"/>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Moon 7"/>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9" name="Group 52"/>
          <p:cNvGrpSpPr>
            <a:grpSpLocks/>
          </p:cNvGrpSpPr>
          <p:nvPr/>
        </p:nvGrpSpPr>
        <p:grpSpPr bwMode="auto">
          <a:xfrm rot="10800000">
            <a:off x="285722" y="1071546"/>
            <a:ext cx="1804975" cy="1856052"/>
            <a:chOff x="1214414" y="2428868"/>
            <a:chExt cx="3929090" cy="1857388"/>
          </a:xfrm>
        </p:grpSpPr>
        <p:sp>
          <p:nvSpPr>
            <p:cNvPr id="10" name="Moon 9"/>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Moon 10"/>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8" name="Rectangle 17"/>
          <p:cNvSpPr>
            <a:spLocks noChangeArrowheads="1"/>
          </p:cNvSpPr>
          <p:nvPr/>
        </p:nvSpPr>
        <p:spPr bwMode="auto">
          <a:xfrm>
            <a:off x="357158" y="1928802"/>
            <a:ext cx="8215370" cy="3970318"/>
          </a:xfrm>
          <a:prstGeom prst="rect">
            <a:avLst/>
          </a:prstGeom>
          <a:noFill/>
          <a:ln w="9525">
            <a:noFill/>
            <a:miter lim="800000"/>
            <a:headEnd/>
            <a:tailEnd/>
          </a:ln>
        </p:spPr>
        <p:txBody>
          <a:bodyPr wrap="square">
            <a:spAutoFit/>
          </a:bodyPr>
          <a:lstStyle/>
          <a:p>
            <a:pPr lvl="0"/>
            <a:r>
              <a:rPr lang="en-US" sz="2800" b="1" dirty="0" smtClean="0">
                <a:latin typeface="Times New Roman" pitchFamily="18" charset="0"/>
                <a:cs typeface="Times New Roman" pitchFamily="18" charset="0"/>
              </a:rPr>
              <a:t>SONATRACH “</a:t>
            </a:r>
            <a:r>
              <a:rPr lang="fr-FR" sz="2800" dirty="0" smtClean="0">
                <a:latin typeface="Times New Roman" pitchFamily="18" charset="0"/>
                <a:cs typeface="Times New Roman" pitchFamily="18" charset="0"/>
              </a:rPr>
              <a:t>société</a:t>
            </a:r>
            <a:r>
              <a:rPr lang="en-US" sz="2800"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nationale</a:t>
            </a:r>
            <a:r>
              <a:rPr lang="en-US" sz="2800" dirty="0" smtClean="0">
                <a:latin typeface="Times New Roman" pitchFamily="18" charset="0"/>
                <a:cs typeface="Times New Roman" pitchFamily="18" charset="0"/>
              </a:rPr>
              <a:t> de </a:t>
            </a:r>
            <a:r>
              <a:rPr lang="fr-FR" sz="2800" dirty="0" smtClean="0">
                <a:latin typeface="Times New Roman" pitchFamily="18" charset="0"/>
                <a:cs typeface="Times New Roman" pitchFamily="18" charset="0"/>
              </a:rPr>
              <a:t>recherche</a:t>
            </a:r>
            <a:r>
              <a:rPr lang="en-US" sz="2800" dirty="0" smtClean="0">
                <a:latin typeface="Times New Roman" pitchFamily="18" charset="0"/>
                <a:cs typeface="Times New Roman" pitchFamily="18" charset="0"/>
              </a:rPr>
              <a:t>, de production, de transformation, de transport par </a:t>
            </a:r>
            <a:r>
              <a:rPr lang="fr-FR" sz="2800" dirty="0" smtClean="0">
                <a:latin typeface="Times New Roman" pitchFamily="18" charset="0"/>
                <a:cs typeface="Times New Roman" pitchFamily="18" charset="0"/>
              </a:rPr>
              <a:t>canalisation</a:t>
            </a:r>
            <a:r>
              <a:rPr lang="en-US" sz="2800" dirty="0" smtClean="0">
                <a:latin typeface="Times New Roman" pitchFamily="18" charset="0"/>
                <a:cs typeface="Times New Roman" pitchFamily="18" charset="0"/>
              </a:rPr>
              <a:t> et de </a:t>
            </a:r>
            <a:r>
              <a:rPr lang="en-US" sz="2800" dirty="0" err="1" smtClean="0">
                <a:latin typeface="Times New Roman" pitchFamily="18" charset="0"/>
                <a:cs typeface="Times New Roman" pitchFamily="18" charset="0"/>
              </a:rPr>
              <a:t>commercialisation</a:t>
            </a:r>
            <a:r>
              <a:rPr lang="en-US" sz="2800" dirty="0" smtClean="0">
                <a:latin typeface="Times New Roman" pitchFamily="18" charset="0"/>
                <a:cs typeface="Times New Roman" pitchFamily="18" charset="0"/>
              </a:rPr>
              <a:t> des </a:t>
            </a:r>
            <a:r>
              <a:rPr lang="en-US" sz="2800" dirty="0" err="1" smtClean="0">
                <a:latin typeface="Times New Roman" pitchFamily="18" charset="0"/>
                <a:cs typeface="Times New Roman" pitchFamily="18" charset="0"/>
              </a:rPr>
              <a:t>hydrocarbures</a:t>
            </a:r>
            <a:r>
              <a:rPr lang="en-US" sz="2800" dirty="0" smtClean="0">
                <a:latin typeface="Times New Roman" pitchFamily="18" charset="0"/>
                <a:cs typeface="Times New Roman" pitchFamily="18" charset="0"/>
              </a:rPr>
              <a:t> et de </a:t>
            </a:r>
            <a:r>
              <a:rPr lang="en-US" sz="2800" dirty="0" err="1" smtClean="0">
                <a:latin typeface="Times New Roman" pitchFamily="18" charset="0"/>
                <a:cs typeface="Times New Roman" pitchFamily="18" charset="0"/>
              </a:rPr>
              <a:t>leur</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dérivés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est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une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société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pétrolière</a:t>
            </a:r>
            <a:r>
              <a:rPr lang="en-US" sz="2800" dirty="0" smtClean="0">
                <a:latin typeface="Times New Roman" pitchFamily="18" charset="0"/>
                <a:cs typeface="Times New Roman" pitchFamily="18" charset="0"/>
              </a:rPr>
              <a:t> et </a:t>
            </a:r>
            <a:r>
              <a:rPr lang="en-US" sz="2800" dirty="0" err="1" smtClean="0">
                <a:latin typeface="Times New Roman" pitchFamily="18" charset="0"/>
                <a:cs typeface="Times New Roman" pitchFamily="18" charset="0"/>
              </a:rPr>
              <a:t>gazière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algérienne</a:t>
            </a:r>
            <a:r>
              <a:rPr lang="en-US" sz="2800" dirty="0" smtClean="0">
                <a:latin typeface="Times New Roman" pitchFamily="18" charset="0"/>
                <a:cs typeface="Times New Roman" pitchFamily="18" charset="0"/>
              </a:rPr>
              <a:t>,.</a:t>
            </a:r>
          </a:p>
          <a:p>
            <a:pPr lvl="0"/>
            <a:r>
              <a:rPr lang="en-US" sz="2800" dirty="0" err="1" smtClean="0">
                <a:latin typeface="Times New Roman" pitchFamily="18" charset="0"/>
                <a:cs typeface="Times New Roman" pitchFamily="18" charset="0"/>
              </a:rPr>
              <a:t>Depuis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création</a:t>
            </a:r>
            <a:r>
              <a:rPr lang="en-US" sz="2800" dirty="0" smtClean="0">
                <a:latin typeface="Times New Roman" pitchFamily="18" charset="0"/>
                <a:cs typeface="Times New Roman" pitchFamily="18" charset="0"/>
              </a:rPr>
              <a:t> en </a:t>
            </a:r>
            <a:r>
              <a:rPr lang="en-US" sz="2800" dirty="0" err="1" smtClean="0">
                <a:latin typeface="Times New Roman" pitchFamily="18" charset="0"/>
                <a:cs typeface="Times New Roman" pitchFamily="18" charset="0"/>
              </a:rPr>
              <a:t>décembre</a:t>
            </a:r>
            <a:r>
              <a:rPr lang="en-US" sz="2800" dirty="0" smtClean="0">
                <a:latin typeface="Times New Roman" pitchFamily="18" charset="0"/>
                <a:cs typeface="Times New Roman" pitchFamily="18" charset="0"/>
              </a:rPr>
              <a:t> 1963 ,</a:t>
            </a:r>
            <a:r>
              <a:rPr lang="en-US" sz="2800" dirty="0" err="1" smtClean="0">
                <a:latin typeface="Times New Roman" pitchFamily="18" charset="0"/>
                <a:cs typeface="Times New Roman" pitchFamily="18" charset="0"/>
              </a:rPr>
              <a:t>l’objectif</a:t>
            </a:r>
            <a:r>
              <a:rPr lang="en-US" sz="2800" dirty="0" smtClean="0">
                <a:latin typeface="Times New Roman" pitchFamily="18" charset="0"/>
                <a:cs typeface="Times New Roman" pitchFamily="18" charset="0"/>
              </a:rPr>
              <a:t> principal de SONATRACH </a:t>
            </a:r>
            <a:r>
              <a:rPr lang="en-US" sz="2800" dirty="0" err="1" smtClean="0">
                <a:latin typeface="Times New Roman" pitchFamily="18" charset="0"/>
                <a:cs typeface="Times New Roman" pitchFamily="18" charset="0"/>
              </a:rPr>
              <a:t>était</a:t>
            </a:r>
            <a:r>
              <a:rPr lang="en-US" sz="2800" dirty="0" smtClean="0">
                <a:latin typeface="Times New Roman" pitchFamily="18" charset="0"/>
                <a:cs typeface="Times New Roman" pitchFamily="18" charset="0"/>
              </a:rPr>
              <a:t> de </a:t>
            </a:r>
            <a:r>
              <a:rPr lang="en-US" sz="2800" dirty="0" err="1" smtClean="0">
                <a:latin typeface="Times New Roman" pitchFamily="18" charset="0"/>
                <a:cs typeface="Times New Roman" pitchFamily="18" charset="0"/>
              </a:rPr>
              <a:t>générer</a:t>
            </a:r>
            <a:r>
              <a:rPr lang="en-US" sz="2800" dirty="0" smtClean="0">
                <a:latin typeface="Times New Roman" pitchFamily="18" charset="0"/>
                <a:cs typeface="Times New Roman" pitchFamily="18" charset="0"/>
              </a:rPr>
              <a:t> des </a:t>
            </a:r>
            <a:r>
              <a:rPr lang="en-US" sz="2800" dirty="0" err="1" smtClean="0">
                <a:latin typeface="Times New Roman" pitchFamily="18" charset="0"/>
                <a:cs typeface="Times New Roman" pitchFamily="18" charset="0"/>
              </a:rPr>
              <a:t>moyens</a:t>
            </a:r>
            <a:r>
              <a:rPr lang="en-US" sz="2800" dirty="0" smtClean="0">
                <a:latin typeface="Times New Roman" pitchFamily="18" charset="0"/>
                <a:cs typeface="Times New Roman" pitchFamily="18" charset="0"/>
              </a:rPr>
              <a:t> de </a:t>
            </a:r>
            <a:r>
              <a:rPr lang="en-US" sz="2800" dirty="0" err="1" smtClean="0">
                <a:latin typeface="Times New Roman" pitchFamily="18" charset="0"/>
                <a:cs typeface="Times New Roman" pitchFamily="18" charset="0"/>
              </a:rPr>
              <a:t>paiement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externes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mais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aussi</a:t>
            </a:r>
            <a:r>
              <a:rPr lang="en-US" sz="2800" dirty="0" smtClean="0">
                <a:latin typeface="Times New Roman" pitchFamily="18" charset="0"/>
                <a:cs typeface="Times New Roman" pitchFamily="18" charset="0"/>
              </a:rPr>
              <a:t> de </a:t>
            </a:r>
            <a:r>
              <a:rPr lang="en-US" sz="2800" dirty="0" err="1" smtClean="0">
                <a:latin typeface="Times New Roman" pitchFamily="18" charset="0"/>
                <a:cs typeface="Times New Roman" pitchFamily="18" charset="0"/>
              </a:rPr>
              <a:t>garantir</a:t>
            </a:r>
            <a:r>
              <a:rPr lang="en-US" sz="2800" dirty="0" smtClean="0">
                <a:latin typeface="Times New Roman" pitchFamily="18" charset="0"/>
                <a:cs typeface="Times New Roman" pitchFamily="18" charset="0"/>
              </a:rPr>
              <a:t> les </a:t>
            </a:r>
            <a:r>
              <a:rPr lang="en-US" sz="2800" dirty="0" err="1" smtClean="0">
                <a:latin typeface="Times New Roman" pitchFamily="18" charset="0"/>
                <a:cs typeface="Times New Roman" pitchFamily="18" charset="0"/>
              </a:rPr>
              <a:t>besoins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présents</a:t>
            </a:r>
            <a:r>
              <a:rPr lang="en-US" sz="2800" dirty="0" smtClean="0">
                <a:latin typeface="Times New Roman" pitchFamily="18" charset="0"/>
                <a:cs typeface="Times New Roman" pitchFamily="18" charset="0"/>
              </a:rPr>
              <a:t> et </a:t>
            </a:r>
            <a:r>
              <a:rPr lang="en-US" sz="2800" dirty="0" err="1" smtClean="0">
                <a:latin typeface="Times New Roman" pitchFamily="18" charset="0"/>
                <a:cs typeface="Times New Roman" pitchFamily="18" charset="0"/>
              </a:rPr>
              <a:t>futurs</a:t>
            </a:r>
            <a:r>
              <a:rPr lang="en-US" sz="2800" dirty="0" smtClean="0">
                <a:latin typeface="Times New Roman" pitchFamily="18" charset="0"/>
                <a:cs typeface="Times New Roman" pitchFamily="18" charset="0"/>
              </a:rPr>
              <a:t> des </a:t>
            </a:r>
            <a:r>
              <a:rPr lang="en-US" sz="2800" dirty="0" err="1" smtClean="0">
                <a:latin typeface="Times New Roman" pitchFamily="18" charset="0"/>
                <a:cs typeface="Times New Roman" pitchFamily="18" charset="0"/>
              </a:rPr>
              <a:t>hydrocarbures</a:t>
            </a:r>
            <a:r>
              <a:rPr lang="en-US" sz="2800" dirty="0" smtClean="0">
                <a:latin typeface="Times New Roman" pitchFamily="18" charset="0"/>
                <a:cs typeface="Times New Roman" pitchFamily="18" charset="0"/>
              </a:rPr>
              <a:t> du pays.</a:t>
            </a:r>
          </a:p>
        </p:txBody>
      </p:sp>
      <p:pic>
        <p:nvPicPr>
          <p:cNvPr id="41985" name="Picture 1" descr="C:\Users\HANANE\Documents\sona.png"/>
          <p:cNvPicPr>
            <a:picLocks noChangeAspect="1" noChangeArrowheads="1"/>
          </p:cNvPicPr>
          <p:nvPr/>
        </p:nvPicPr>
        <p:blipFill>
          <a:blip r:embed="rId3" cstate="print"/>
          <a:srcRect/>
          <a:stretch>
            <a:fillRect/>
          </a:stretch>
        </p:blipFill>
        <p:spPr bwMode="auto">
          <a:xfrm>
            <a:off x="6929454" y="500042"/>
            <a:ext cx="1785950" cy="164307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928663" y="642918"/>
            <a:ext cx="8215337" cy="523220"/>
          </a:xfrm>
          <a:prstGeom prst="rect">
            <a:avLst/>
          </a:prstGeom>
          <a:noFill/>
          <a:ln w="9525">
            <a:noFill/>
            <a:miter lim="800000"/>
            <a:headEnd/>
            <a:tailEnd/>
          </a:ln>
        </p:spPr>
        <p:txBody>
          <a:bodyPr wrap="square" anchor="ctr">
            <a:spAutoFit/>
          </a:bodyPr>
          <a:lstStyle/>
          <a:p>
            <a:r>
              <a:rPr lang="fr-FR" sz="2800" b="1" dirty="0" smtClean="0">
                <a:latin typeface="Times New Roman" pitchFamily="18" charset="0"/>
                <a:cs typeface="Times New Roman" pitchFamily="18" charset="0"/>
              </a:rPr>
              <a:t>Présentation du partenaire Français HELAP:</a:t>
            </a:r>
          </a:p>
        </p:txBody>
      </p:sp>
      <p:grpSp>
        <p:nvGrpSpPr>
          <p:cNvPr id="2" name="Group 47"/>
          <p:cNvGrpSpPr/>
          <p:nvPr/>
        </p:nvGrpSpPr>
        <p:grpSpPr>
          <a:xfrm>
            <a:off x="214282" y="857232"/>
            <a:ext cx="714380" cy="500066"/>
            <a:chOff x="142844" y="1214422"/>
            <a:chExt cx="714380" cy="500066"/>
          </a:xfrm>
          <a:solidFill>
            <a:schemeClr val="accent1">
              <a:alpha val="52000"/>
            </a:schemeClr>
          </a:solidFill>
        </p:grpSpPr>
        <p:sp>
          <p:nvSpPr>
            <p:cNvPr id="45" name="Chevron 44"/>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7" name="Chevron 46"/>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3" name="Group 53"/>
          <p:cNvGrpSpPr>
            <a:grpSpLocks/>
          </p:cNvGrpSpPr>
          <p:nvPr/>
        </p:nvGrpSpPr>
        <p:grpSpPr bwMode="auto">
          <a:xfrm>
            <a:off x="1285852" y="2643182"/>
            <a:ext cx="4857757" cy="2786082"/>
            <a:chOff x="1214414" y="2428868"/>
            <a:chExt cx="3929090" cy="1857388"/>
          </a:xfrm>
        </p:grpSpPr>
        <p:sp>
          <p:nvSpPr>
            <p:cNvPr id="55" name="Moon 54"/>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Moon 55"/>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2" name="Rectangle 31"/>
          <p:cNvSpPr>
            <a:spLocks noChangeArrowheads="1"/>
          </p:cNvSpPr>
          <p:nvPr/>
        </p:nvSpPr>
        <p:spPr bwMode="auto">
          <a:xfrm>
            <a:off x="2571736" y="2928934"/>
            <a:ext cx="6143668" cy="1815882"/>
          </a:xfrm>
          <a:prstGeom prst="rect">
            <a:avLst/>
          </a:prstGeom>
          <a:noFill/>
          <a:ln w="9525">
            <a:noFill/>
            <a:miter lim="800000"/>
            <a:headEnd/>
            <a:tailEnd/>
          </a:ln>
        </p:spPr>
        <p:txBody>
          <a:bodyPr wrap="square">
            <a:spAutoFit/>
          </a:bodyPr>
          <a:lstStyle/>
          <a:p>
            <a:pPr lvl="0"/>
            <a:r>
              <a:rPr lang="fr-FR" sz="2800" b="1" dirty="0" smtClean="0">
                <a:latin typeface="Times New Roman" pitchFamily="18" charset="0"/>
                <a:cs typeface="Times New Roman" pitchFamily="18" charset="0"/>
              </a:rPr>
              <a:t>HELAP </a:t>
            </a:r>
            <a:r>
              <a:rPr lang="fr-FR" sz="2800" dirty="0" smtClean="0">
                <a:latin typeface="Times New Roman" pitchFamily="18" charset="0"/>
                <a:cs typeface="Times New Roman" pitchFamily="18" charset="0"/>
              </a:rPr>
              <a:t>est une jointe venture entre </a:t>
            </a:r>
            <a:r>
              <a:rPr lang="fr-FR" sz="2800" b="1" dirty="0" smtClean="0">
                <a:latin typeface="Times New Roman" pitchFamily="18" charset="0"/>
                <a:cs typeface="Times New Roman" pitchFamily="18" charset="0"/>
              </a:rPr>
              <a:t>AIR LIUIDE</a:t>
            </a:r>
            <a:r>
              <a:rPr lang="fr-FR" sz="2800" dirty="0" smtClean="0">
                <a:latin typeface="Times New Roman" pitchFamily="18" charset="0"/>
                <a:cs typeface="Times New Roman" pitchFamily="18" charset="0"/>
              </a:rPr>
              <a:t> et </a:t>
            </a:r>
            <a:r>
              <a:rPr lang="fr-FR" sz="2800" b="1" dirty="0" smtClean="0">
                <a:latin typeface="Times New Roman" pitchFamily="18" charset="0"/>
                <a:cs typeface="Times New Roman" pitchFamily="18" charset="0"/>
              </a:rPr>
              <a:t>AIR PRODUCTS</a:t>
            </a:r>
            <a:r>
              <a:rPr lang="fr-FR" sz="2800" dirty="0" smtClean="0">
                <a:latin typeface="Times New Roman" pitchFamily="18" charset="0"/>
                <a:cs typeface="Times New Roman" pitchFamily="18" charset="0"/>
              </a:rPr>
              <a:t>, elle représente la société numéro un dans la production du gaz industriel en Europe.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28670"/>
          </a:xfrm>
        </p:spPr>
        <p:txBody>
          <a:bodyPr/>
          <a:lstStyle/>
          <a:p>
            <a:r>
              <a:rPr lang="fr-FR" sz="2800" b="1" dirty="0" smtClean="0">
                <a:solidFill>
                  <a:schemeClr val="bg1"/>
                </a:solidFill>
                <a:latin typeface="Times New Roman" pitchFamily="18" charset="0"/>
                <a:cs typeface="Times New Roman" pitchFamily="18" charset="0"/>
              </a:rPr>
              <a:t>les étapes suivies pour la mise en place de la joint venture HELIOS:</a:t>
            </a:r>
            <a:endParaRPr lang="fr-FR" sz="2800" b="1" dirty="0">
              <a:solidFill>
                <a:schemeClr val="bg1"/>
              </a:solidFill>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nvPr>
        </p:nvGraphicFramePr>
        <p:xfrm>
          <a:off x="214282" y="1357301"/>
          <a:ext cx="8715436" cy="5015267"/>
        </p:xfrm>
        <a:graphic>
          <a:graphicData uri="http://schemas.openxmlformats.org/drawingml/2006/table">
            <a:tbl>
              <a:tblPr firstRow="1" bandRow="1">
                <a:tableStyleId>{5C22544A-7EE6-4342-B048-85BDC9FD1C3A}</a:tableStyleId>
              </a:tblPr>
              <a:tblGrid>
                <a:gridCol w="2544662"/>
                <a:gridCol w="6170774"/>
              </a:tblGrid>
              <a:tr h="271998">
                <a:tc>
                  <a:txBody>
                    <a:bodyPr/>
                    <a:lstStyle/>
                    <a:p>
                      <a:pPr algn="ctr"/>
                      <a:r>
                        <a:rPr lang="fr-FR" dirty="0" smtClean="0"/>
                        <a:t>Titres </a:t>
                      </a:r>
                      <a:endParaRPr lang="fr-FR" dirty="0"/>
                    </a:p>
                  </a:txBody>
                  <a:tcPr/>
                </a:tc>
                <a:tc>
                  <a:txBody>
                    <a:bodyPr/>
                    <a:lstStyle/>
                    <a:p>
                      <a:pPr algn="ctr"/>
                      <a:r>
                        <a:rPr lang="fr-FR" dirty="0" smtClean="0"/>
                        <a:t>Remarques </a:t>
                      </a:r>
                      <a:endParaRPr lang="fr-FR" dirty="0"/>
                    </a:p>
                  </a:txBody>
                  <a:tcPr/>
                </a:tc>
              </a:tr>
              <a:tr h="271998">
                <a:tc>
                  <a:txBody>
                    <a:bodyPr/>
                    <a:lstStyle/>
                    <a:p>
                      <a:r>
                        <a:rPr lang="fr-FR" dirty="0" smtClean="0"/>
                        <a:t>Protocole d’accord</a:t>
                      </a:r>
                      <a:endParaRPr lang="fr-FR" dirty="0"/>
                    </a:p>
                  </a:txBody>
                  <a:tcPr/>
                </a:tc>
                <a:tc>
                  <a:txBody>
                    <a:bodyPr/>
                    <a:lstStyle/>
                    <a:p>
                      <a:r>
                        <a:rPr lang="fr-FR" dirty="0" smtClean="0"/>
                        <a:t>Signé le 28 juillet 1990 </a:t>
                      </a:r>
                      <a:endParaRPr lang="fr-FR" dirty="0"/>
                    </a:p>
                  </a:txBody>
                  <a:tcPr/>
                </a:tc>
              </a:tr>
              <a:tr h="271998">
                <a:tc>
                  <a:txBody>
                    <a:bodyPr/>
                    <a:lstStyle/>
                    <a:p>
                      <a:r>
                        <a:rPr lang="fr-FR" dirty="0" smtClean="0"/>
                        <a:t>Création</a:t>
                      </a:r>
                      <a:r>
                        <a:rPr lang="fr-FR" baseline="0" dirty="0" smtClean="0"/>
                        <a:t> de la société</a:t>
                      </a:r>
                      <a:endParaRPr lang="fr-FR" dirty="0"/>
                    </a:p>
                  </a:txBody>
                  <a:tcPr/>
                </a:tc>
                <a:tc>
                  <a:txBody>
                    <a:bodyPr/>
                    <a:lstStyle/>
                    <a:p>
                      <a:r>
                        <a:rPr lang="fr-FR" smtClean="0"/>
                        <a:t>29 avril </a:t>
                      </a:r>
                      <a:r>
                        <a:rPr lang="fr-FR" dirty="0" smtClean="0"/>
                        <a:t>1991</a:t>
                      </a:r>
                      <a:endParaRPr lang="fr-FR" dirty="0"/>
                    </a:p>
                  </a:txBody>
                  <a:tcPr/>
                </a:tc>
              </a:tr>
              <a:tr h="679995">
                <a:tc>
                  <a:txBody>
                    <a:bodyPr/>
                    <a:lstStyle/>
                    <a:p>
                      <a:r>
                        <a:rPr lang="fr-FR" dirty="0" smtClean="0"/>
                        <a:t>Objet </a:t>
                      </a:r>
                      <a:endParaRPr lang="fr-FR" dirty="0"/>
                    </a:p>
                  </a:txBody>
                  <a:tcPr/>
                </a:tc>
                <a:tc>
                  <a:txBody>
                    <a:bodyPr/>
                    <a:lstStyle/>
                    <a:p>
                      <a:r>
                        <a:rPr lang="fr-FR" dirty="0" smtClean="0"/>
                        <a:t>La conception a construction</a:t>
                      </a:r>
                      <a:r>
                        <a:rPr lang="fr-FR" baseline="0" dirty="0" smtClean="0"/>
                        <a:t> et l’exploitation d’une usine de production d’hélium et d’azotes liquides</a:t>
                      </a:r>
                      <a:endParaRPr lang="fr-FR" dirty="0"/>
                    </a:p>
                  </a:txBody>
                  <a:tcPr/>
                </a:tc>
              </a:tr>
              <a:tr h="883993">
                <a:tc>
                  <a:txBody>
                    <a:bodyPr/>
                    <a:lstStyle/>
                    <a:p>
                      <a:r>
                        <a:rPr lang="fr-FR" dirty="0" smtClean="0"/>
                        <a:t>Assemblée générale</a:t>
                      </a:r>
                      <a:endParaRPr lang="fr-FR" dirty="0"/>
                    </a:p>
                  </a:txBody>
                  <a:tcPr/>
                </a:tc>
                <a:tc>
                  <a:txBody>
                    <a:bodyPr/>
                    <a:lstStyle/>
                    <a:p>
                      <a:r>
                        <a:rPr lang="fr-FR" dirty="0" smtClean="0"/>
                        <a:t>La forme: SPA de</a:t>
                      </a:r>
                      <a:r>
                        <a:rPr lang="fr-FR" baseline="0" dirty="0" smtClean="0"/>
                        <a:t> droit algérien</a:t>
                      </a:r>
                    </a:p>
                    <a:p>
                      <a:r>
                        <a:rPr lang="fr-FR" baseline="0" dirty="0" smtClean="0"/>
                        <a:t>Le capital social:691 millions  DA </a:t>
                      </a:r>
                    </a:p>
                    <a:p>
                      <a:r>
                        <a:rPr lang="fr-FR" baseline="0" dirty="0" smtClean="0"/>
                        <a:t>Le siège social: Ain El Bia, El mohgoun, Arzew.</a:t>
                      </a:r>
                      <a:endParaRPr lang="fr-FR" dirty="0"/>
                    </a:p>
                  </a:txBody>
                  <a:tcPr/>
                </a:tc>
              </a:tr>
              <a:tr h="271998">
                <a:tc>
                  <a:txBody>
                    <a:bodyPr/>
                    <a:lstStyle/>
                    <a:p>
                      <a:r>
                        <a:rPr lang="fr-FR" dirty="0" smtClean="0"/>
                        <a:t>Financements </a:t>
                      </a:r>
                      <a:endParaRPr lang="fr-FR" dirty="0"/>
                    </a:p>
                  </a:txBody>
                  <a:tcPr/>
                </a:tc>
                <a:tc>
                  <a:txBody>
                    <a:bodyPr/>
                    <a:lstStyle/>
                    <a:p>
                      <a:r>
                        <a:rPr lang="fr-FR" dirty="0" smtClean="0"/>
                        <a:t>EXIMBANK et SFI</a:t>
                      </a:r>
                      <a:endParaRPr lang="fr-FR" dirty="0"/>
                    </a:p>
                  </a:txBody>
                  <a:tcPr/>
                </a:tc>
              </a:tr>
              <a:tr h="271998">
                <a:tc>
                  <a:txBody>
                    <a:bodyPr/>
                    <a:lstStyle/>
                    <a:p>
                      <a:r>
                        <a:rPr lang="fr-FR" dirty="0" smtClean="0"/>
                        <a:t>Coûts</a:t>
                      </a:r>
                      <a:r>
                        <a:rPr lang="fr-FR" baseline="0" dirty="0" smtClean="0"/>
                        <a:t> du projet</a:t>
                      </a:r>
                      <a:endParaRPr lang="fr-FR" dirty="0"/>
                    </a:p>
                  </a:txBody>
                  <a:tcPr/>
                </a:tc>
                <a:tc>
                  <a:txBody>
                    <a:bodyPr/>
                    <a:lstStyle/>
                    <a:p>
                      <a:r>
                        <a:rPr lang="fr-FR" dirty="0" smtClean="0"/>
                        <a:t>93 millions</a:t>
                      </a:r>
                      <a:r>
                        <a:rPr lang="fr-FR" baseline="0" dirty="0" smtClean="0"/>
                        <a:t> de dollars</a:t>
                      </a:r>
                      <a:endParaRPr lang="fr-FR" dirty="0"/>
                    </a:p>
                  </a:txBody>
                  <a:tcPr/>
                </a:tc>
              </a:tr>
              <a:tr h="475996">
                <a:tc>
                  <a:txBody>
                    <a:bodyPr/>
                    <a:lstStyle/>
                    <a:p>
                      <a:r>
                        <a:rPr lang="fr-FR" dirty="0" smtClean="0"/>
                        <a:t>Choix stratégiques</a:t>
                      </a:r>
                      <a:endParaRPr lang="fr-FR" dirty="0"/>
                    </a:p>
                  </a:txBody>
                  <a:tcPr/>
                </a:tc>
                <a:tc>
                  <a:txBody>
                    <a:bodyPr/>
                    <a:lstStyle/>
                    <a:p>
                      <a:r>
                        <a:rPr lang="fr-FR" dirty="0" smtClean="0"/>
                        <a:t>Complexe GL2/Z dans la zone industriel d’Arzew</a:t>
                      </a:r>
                      <a:endParaRPr lang="fr-FR" dirty="0"/>
                    </a:p>
                  </a:txBody>
                  <a:tcPr/>
                </a:tc>
              </a:tr>
              <a:tr h="475996">
                <a:tc>
                  <a:txBody>
                    <a:bodyPr/>
                    <a:lstStyle/>
                    <a:p>
                      <a:r>
                        <a:rPr lang="fr-FR" dirty="0" smtClean="0"/>
                        <a:t>Décomposition juridique</a:t>
                      </a:r>
                      <a:endParaRPr lang="fr-FR" dirty="0"/>
                    </a:p>
                  </a:txBody>
                  <a:tcPr/>
                </a:tc>
                <a:tc>
                  <a:txBody>
                    <a:bodyPr/>
                    <a:lstStyle/>
                    <a:p>
                      <a:r>
                        <a:rPr lang="fr-FR" dirty="0" smtClean="0"/>
                        <a:t>51% SONATRACH</a:t>
                      </a:r>
                    </a:p>
                    <a:p>
                      <a:r>
                        <a:rPr lang="fr-FR" dirty="0" smtClean="0"/>
                        <a:t>49%</a:t>
                      </a:r>
                      <a:r>
                        <a:rPr lang="fr-FR" baseline="0" dirty="0" smtClean="0"/>
                        <a:t> HELAP </a:t>
                      </a:r>
                    </a:p>
                  </a:txBody>
                  <a:tcPr/>
                </a:tc>
              </a:tr>
              <a:tr h="475996">
                <a:tc>
                  <a:txBody>
                    <a:bodyPr/>
                    <a:lstStyle/>
                    <a:p>
                      <a:r>
                        <a:rPr lang="fr-FR" dirty="0" smtClean="0"/>
                        <a:t>Flux</a:t>
                      </a:r>
                      <a:r>
                        <a:rPr lang="fr-FR" baseline="0" dirty="0" smtClean="0"/>
                        <a:t> économiques</a:t>
                      </a:r>
                      <a:endParaRPr lang="fr-FR" dirty="0"/>
                    </a:p>
                  </a:txBody>
                  <a:tcPr/>
                </a:tc>
                <a:tc>
                  <a:txBody>
                    <a:bodyPr/>
                    <a:lstStyle/>
                    <a:p>
                      <a:r>
                        <a:rPr lang="fr-FR" dirty="0" smtClean="0"/>
                        <a:t>HELIOS vend l’azote à SONATRACH et l’hélium à HELAP</a:t>
                      </a:r>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a:spLocks noChangeArrowheads="1"/>
          </p:cNvSpPr>
          <p:nvPr/>
        </p:nvSpPr>
        <p:spPr bwMode="auto">
          <a:xfrm>
            <a:off x="1571605" y="2143116"/>
            <a:ext cx="6429420" cy="3539430"/>
          </a:xfrm>
          <a:prstGeom prst="rect">
            <a:avLst/>
          </a:prstGeom>
          <a:noFill/>
          <a:ln w="9525">
            <a:noFill/>
            <a:miter lim="800000"/>
            <a:headEnd/>
            <a:tailEnd/>
          </a:ln>
        </p:spPr>
        <p:txBody>
          <a:bodyPr wrap="square">
            <a:spAutoFit/>
          </a:bodyPr>
          <a:lstStyle/>
          <a:p>
            <a:pPr algn="ctr"/>
            <a:r>
              <a:rPr lang="fr-FR" sz="2800" dirty="0" smtClean="0">
                <a:latin typeface="Times New Roman" pitchFamily="18" charset="0"/>
                <a:cs typeface="Times New Roman" pitchFamily="18" charset="0"/>
              </a:rPr>
              <a:t>Le partenariat étranger occupe désormais une place de choix dans la plupart des pays de monde, du fait de la convergence de deux préoccupations: celles des avantages tirés du capital investi et celles des profits de savoir faire afin de relancer l’économie nationale et la mise à niveau des entreprises industrielles</a:t>
            </a:r>
            <a:r>
              <a:rPr lang="fr-FR"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29697" name="Rectangle 1"/>
          <p:cNvSpPr>
            <a:spLocks noChangeArrowheads="1"/>
          </p:cNvSpPr>
          <p:nvPr/>
        </p:nvSpPr>
        <p:spPr bwMode="auto">
          <a:xfrm>
            <a:off x="571472" y="1191268"/>
            <a:ext cx="3071835" cy="523220"/>
          </a:xfrm>
          <a:prstGeom prst="rect">
            <a:avLst/>
          </a:prstGeom>
          <a:noFill/>
          <a:ln w="9525">
            <a:noFill/>
            <a:miter lim="800000"/>
            <a:headEnd/>
            <a:tailEnd/>
          </a:ln>
        </p:spPr>
        <p:txBody>
          <a:bodyPr wrap="square" anchor="ctr">
            <a:spAutoFit/>
          </a:bodyPr>
          <a:lstStyle/>
          <a:p>
            <a:pPr algn="ctr"/>
            <a:r>
              <a:rPr lang="fr-FR" sz="2800" b="1" dirty="0" smtClean="0">
                <a:latin typeface="Times New Roman" pitchFamily="18" charset="0"/>
                <a:cs typeface="Times New Roman" pitchFamily="18" charset="0"/>
              </a:rPr>
              <a:t>Introduction</a:t>
            </a:r>
            <a:endParaRPr lang="fr-FR" sz="2800" dirty="0">
              <a:latin typeface="Times New Roman" pitchFamily="18" charset="0"/>
              <a:cs typeface="Times New Roman" pitchFamily="18" charset="0"/>
            </a:endParaRPr>
          </a:p>
        </p:txBody>
      </p:sp>
      <p:grpSp>
        <p:nvGrpSpPr>
          <p:cNvPr id="3" name="Group 47"/>
          <p:cNvGrpSpPr/>
          <p:nvPr/>
        </p:nvGrpSpPr>
        <p:grpSpPr>
          <a:xfrm>
            <a:off x="142845" y="1214422"/>
            <a:ext cx="714380" cy="500066"/>
            <a:chOff x="142844" y="1214422"/>
            <a:chExt cx="714380" cy="500066"/>
          </a:xfrm>
          <a:solidFill>
            <a:schemeClr val="accent1">
              <a:alpha val="52000"/>
            </a:schemeClr>
          </a:solidFill>
        </p:grpSpPr>
        <p:sp>
          <p:nvSpPr>
            <p:cNvPr id="45" name="Chevron 44"/>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7" name="Chevron 46"/>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785786" y="214289"/>
            <a:ext cx="6715172" cy="954107"/>
          </a:xfrm>
          <a:prstGeom prst="rect">
            <a:avLst/>
          </a:prstGeom>
          <a:noFill/>
          <a:ln w="9525">
            <a:noFill/>
            <a:miter lim="800000"/>
            <a:headEnd/>
            <a:tailEnd/>
          </a:ln>
        </p:spPr>
        <p:txBody>
          <a:bodyPr wrap="square" anchor="ctr">
            <a:spAutoFit/>
          </a:bodyPr>
          <a:lstStyle/>
          <a:p>
            <a:r>
              <a:rPr lang="fr-FR" sz="2800" b="1" dirty="0" smtClean="0">
                <a:latin typeface="Times New Roman" pitchFamily="18" charset="0"/>
                <a:cs typeface="Times New Roman" pitchFamily="18" charset="0"/>
              </a:rPr>
              <a:t>Le diagnostic de la joint venture HELIOS</a:t>
            </a:r>
          </a:p>
          <a:p>
            <a:endParaRPr lang="en-US" sz="2800" dirty="0">
              <a:latin typeface="Times New Roman" pitchFamily="18" charset="0"/>
              <a:cs typeface="Times New Roman" pitchFamily="18" charset="0"/>
            </a:endParaRPr>
          </a:p>
        </p:txBody>
      </p:sp>
      <p:sp>
        <p:nvSpPr>
          <p:cNvPr id="22" name="Rectangle 21"/>
          <p:cNvSpPr>
            <a:spLocks noChangeArrowheads="1"/>
          </p:cNvSpPr>
          <p:nvPr/>
        </p:nvSpPr>
        <p:spPr bwMode="auto">
          <a:xfrm>
            <a:off x="857224" y="785794"/>
            <a:ext cx="7715303" cy="5693866"/>
          </a:xfrm>
          <a:prstGeom prst="rect">
            <a:avLst/>
          </a:prstGeom>
          <a:noFill/>
          <a:ln w="9525">
            <a:noFill/>
            <a:miter lim="800000"/>
            <a:headEnd/>
            <a:tailEnd/>
          </a:ln>
        </p:spPr>
        <p:txBody>
          <a:bodyPr wrap="square">
            <a:spAutoFit/>
          </a:bodyPr>
          <a:lstStyle/>
          <a:p>
            <a:r>
              <a:rPr lang="en-US" sz="2800" b="1" dirty="0" smtClean="0">
                <a:latin typeface="Times New Roman" pitchFamily="18" charset="0"/>
                <a:cs typeface="Times New Roman" pitchFamily="18" charset="0"/>
              </a:rPr>
              <a:t>Les points </a:t>
            </a:r>
            <a:r>
              <a:rPr lang="fr-FR" sz="2800" b="1" dirty="0" smtClean="0">
                <a:latin typeface="Times New Roman" pitchFamily="18" charset="0"/>
                <a:cs typeface="Times New Roman" pitchFamily="18" charset="0"/>
              </a:rPr>
              <a:t>positifs</a:t>
            </a:r>
            <a:r>
              <a:rPr lang="en-US" sz="2800" b="1" dirty="0" smtClean="0">
                <a:latin typeface="Times New Roman" pitchFamily="18" charset="0"/>
                <a:cs typeface="Times New Roman" pitchFamily="18" charset="0"/>
              </a:rPr>
              <a:t>:</a:t>
            </a:r>
          </a:p>
          <a:p>
            <a:pPr>
              <a:buFont typeface="Wingdings" pitchFamily="2" charset="2"/>
              <a:buChar char="ü"/>
            </a:pPr>
            <a:r>
              <a:rPr lang="fr-FR" sz="2800" dirty="0" smtClean="0">
                <a:latin typeface="Times New Roman" pitchFamily="18" charset="0"/>
                <a:cs typeface="Times New Roman" pitchFamily="18" charset="0"/>
              </a:rPr>
              <a:t>HELIOS a permis à l’Algérie d’entrer  dans un cercle fermé des producteurs d’hélium dans le monde;</a:t>
            </a:r>
          </a:p>
          <a:p>
            <a:pPr>
              <a:buFont typeface="Wingdings" pitchFamily="2" charset="2"/>
              <a:buChar char="ü"/>
            </a:pPr>
            <a:r>
              <a:rPr lang="fr-FR" sz="2800" dirty="0" smtClean="0">
                <a:latin typeface="Times New Roman" pitchFamily="18" charset="0"/>
                <a:cs typeface="Times New Roman" pitchFamily="18" charset="0"/>
              </a:rPr>
              <a:t>Les quantités d’hélium mises sur le marché européen par la filiale HELIOS de SONATRACH constituent une part importante de ce marché;</a:t>
            </a:r>
          </a:p>
          <a:p>
            <a:pPr>
              <a:buFont typeface="Wingdings" pitchFamily="2" charset="2"/>
              <a:buChar char="ü"/>
            </a:pPr>
            <a:r>
              <a:rPr lang="fr-FR" sz="2800" dirty="0" smtClean="0">
                <a:latin typeface="Times New Roman" pitchFamily="18" charset="0"/>
                <a:cs typeface="Times New Roman" pitchFamily="18" charset="0"/>
              </a:rPr>
              <a:t>HELIOS, étant un projet récent a été conçu sur la base des technologies les plus avancées dans le domaine;</a:t>
            </a:r>
          </a:p>
          <a:p>
            <a:pPr>
              <a:buFont typeface="Wingdings" pitchFamily="2" charset="2"/>
              <a:buChar char="ü"/>
            </a:pPr>
            <a:r>
              <a:rPr lang="fr-FR" sz="2800" dirty="0" smtClean="0">
                <a:latin typeface="Times New Roman" pitchFamily="18" charset="0"/>
                <a:cs typeface="Times New Roman" pitchFamily="18" charset="0"/>
              </a:rPr>
              <a:t>Le projet hélium est une usine neuve dont la spécification et l’estimation sont aisées</a:t>
            </a:r>
            <a:endParaRPr lang="en-US" sz="2800" dirty="0" smtClean="0">
              <a:latin typeface="Times New Roman" pitchFamily="18" charset="0"/>
              <a:cs typeface="Times New Roman" pitchFamily="18" charset="0"/>
            </a:endParaRPr>
          </a:p>
          <a:p>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681683"/>
          </a:xfrm>
        </p:spPr>
        <p:txBody>
          <a:bodyPr/>
          <a:lstStyle/>
          <a:p>
            <a:pPr>
              <a:buNone/>
            </a:pPr>
            <a:r>
              <a:rPr lang="fr-FR" sz="2800" b="1" dirty="0" smtClean="0">
                <a:solidFill>
                  <a:schemeClr val="bg1"/>
                </a:solidFill>
                <a:latin typeface="Times New Roman" pitchFamily="18" charset="0"/>
                <a:cs typeface="Times New Roman" pitchFamily="18" charset="0"/>
              </a:rPr>
              <a:t>Les points négatifs:</a:t>
            </a:r>
          </a:p>
          <a:p>
            <a:pPr>
              <a:buNone/>
            </a:pPr>
            <a:endParaRPr lang="fr-FR" sz="2800" b="1" dirty="0" smtClean="0">
              <a:solidFill>
                <a:schemeClr val="bg1"/>
              </a:solidFill>
              <a:latin typeface="Times New Roman" pitchFamily="18" charset="0"/>
              <a:cs typeface="Times New Roman" pitchFamily="18" charset="0"/>
            </a:endParaRPr>
          </a:p>
          <a:p>
            <a:pPr>
              <a:buFont typeface="Wingdings" pitchFamily="2" charset="2"/>
              <a:buChar char="ü"/>
            </a:pPr>
            <a:r>
              <a:rPr lang="fr-FR" sz="2800" dirty="0" smtClean="0">
                <a:solidFill>
                  <a:schemeClr val="bg1"/>
                </a:solidFill>
                <a:latin typeface="Times New Roman" pitchFamily="18" charset="0"/>
                <a:cs typeface="Times New Roman" pitchFamily="18" charset="0"/>
              </a:rPr>
              <a:t>Activité fortement capitalistique (industrie lourde) ;</a:t>
            </a:r>
          </a:p>
          <a:p>
            <a:pPr lvl="0">
              <a:buFont typeface="Wingdings" pitchFamily="2" charset="2"/>
              <a:buChar char="ü"/>
            </a:pPr>
            <a:r>
              <a:rPr lang="fr-FR" sz="2800" dirty="0" smtClean="0">
                <a:solidFill>
                  <a:schemeClr val="bg1"/>
                </a:solidFill>
                <a:latin typeface="Times New Roman" pitchFamily="18" charset="0"/>
                <a:cs typeface="Times New Roman" pitchFamily="18" charset="0"/>
              </a:rPr>
              <a:t>Les capacités de production sont aussi limitées;</a:t>
            </a:r>
          </a:p>
          <a:p>
            <a:pPr>
              <a:buFont typeface="Wingdings" pitchFamily="2" charset="2"/>
              <a:buChar char="ü"/>
            </a:pPr>
            <a:r>
              <a:rPr lang="fr-FR" sz="2800" dirty="0" smtClean="0">
                <a:solidFill>
                  <a:schemeClr val="bg1"/>
                </a:solidFill>
                <a:latin typeface="Times New Roman" pitchFamily="18" charset="0"/>
                <a:cs typeface="Times New Roman" pitchFamily="18" charset="0"/>
              </a:rPr>
              <a:t>Ralentissement économique mondial;</a:t>
            </a:r>
          </a:p>
          <a:p>
            <a:pPr lvl="0">
              <a:buFont typeface="Wingdings" pitchFamily="2" charset="2"/>
              <a:buChar char="ü"/>
            </a:pPr>
            <a:r>
              <a:rPr lang="fr-FR" sz="2800" dirty="0" smtClean="0">
                <a:solidFill>
                  <a:schemeClr val="bg1"/>
                </a:solidFill>
                <a:latin typeface="Times New Roman" pitchFamily="18" charset="0"/>
                <a:cs typeface="Times New Roman" pitchFamily="18" charset="0"/>
              </a:rPr>
              <a:t>Technologie et demande qui évoluent très rapidement au niveau de l'innovation</a:t>
            </a:r>
          </a:p>
          <a:p>
            <a:pPr lvl="0">
              <a:buFont typeface="Wingdings" pitchFamily="2" charset="2"/>
              <a:buChar char="ü"/>
            </a:pPr>
            <a:r>
              <a:rPr lang="fr-FR" sz="2800" dirty="0" smtClean="0">
                <a:solidFill>
                  <a:schemeClr val="bg1"/>
                </a:solidFill>
                <a:latin typeface="Times New Roman" pitchFamily="18" charset="0"/>
                <a:cs typeface="Times New Roman" pitchFamily="18" charset="0"/>
              </a:rPr>
              <a:t>Mise en place d'une réglementation anti-trust ce qui peut mettre un frein à la croissance de la société.</a:t>
            </a:r>
          </a:p>
          <a:p>
            <a:pPr lvl="0">
              <a:buNone/>
            </a:pPr>
            <a:endParaRPr lang="fr-FR" sz="2800" b="1"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1490684"/>
          </a:xfrm>
        </p:spPr>
        <p:txBody>
          <a:bodyPr>
            <a:normAutofit fontScale="90000"/>
          </a:bodyPr>
          <a:lstStyle/>
          <a:p>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r>
              <a:rPr lang="fr-FR" sz="3100" b="1" dirty="0" smtClean="0">
                <a:solidFill>
                  <a:schemeClr val="bg1"/>
                </a:solidFill>
                <a:latin typeface="Times New Roman" pitchFamily="18" charset="0"/>
                <a:cs typeface="Times New Roman" pitchFamily="18" charset="0"/>
              </a:rPr>
              <a:t>En se qui concerne la vérification des hypothèses  </a:t>
            </a:r>
            <a:r>
              <a:rPr lang="fr-FR" sz="6000" b="1" dirty="0" smtClean="0">
                <a:solidFill>
                  <a:schemeClr val="bg1"/>
                </a:solidFill>
                <a:latin typeface="Times New Roman" pitchFamily="18" charset="0"/>
                <a:cs typeface="Times New Roman" pitchFamily="18" charset="0"/>
              </a:rPr>
              <a:t>:</a:t>
            </a:r>
            <a:endParaRPr lang="fr-FR" b="1" dirty="0">
              <a:solidFill>
                <a:schemeClr val="bg1"/>
              </a:solidFill>
            </a:endParaRPr>
          </a:p>
        </p:txBody>
      </p:sp>
      <p:sp>
        <p:nvSpPr>
          <p:cNvPr id="3" name="Espace réservé du contenu 2"/>
          <p:cNvSpPr>
            <a:spLocks noGrp="1"/>
          </p:cNvSpPr>
          <p:nvPr>
            <p:ph idx="1"/>
          </p:nvPr>
        </p:nvSpPr>
        <p:spPr/>
        <p:txBody>
          <a:bodyPr/>
          <a:lstStyle/>
          <a:p>
            <a:r>
              <a:rPr lang="fr-FR" sz="2800" dirty="0" smtClean="0">
                <a:solidFill>
                  <a:schemeClr val="bg1"/>
                </a:solidFill>
                <a:latin typeface="Times New Roman" pitchFamily="18" charset="0"/>
                <a:cs typeface="Times New Roman" pitchFamily="18" charset="0"/>
              </a:rPr>
              <a:t>On a confirmé que le partenariat est définit comme une relation stratégique entre des firmes indépendantes qui partagent des buts communs, reconnaissent un niveau élevé d’interdépendance et s’efforcent de générer un bénéfice mutuel à travers leur coopération.</a:t>
            </a:r>
          </a:p>
          <a:p>
            <a:r>
              <a:rPr lang="fr-FR" sz="2800" dirty="0" smtClean="0">
                <a:solidFill>
                  <a:schemeClr val="bg1"/>
                </a:solidFill>
                <a:latin typeface="Times New Roman" pitchFamily="18" charset="0"/>
                <a:cs typeface="Times New Roman" pitchFamily="18" charset="0"/>
              </a:rPr>
              <a:t>On a confirmé que  l’Algérie recours à un partenariat étranger pour le développement de ses entreprises à travers leur mise à niveau et les réformes économiques.</a:t>
            </a:r>
          </a:p>
          <a:p>
            <a:pPr>
              <a:buNone/>
            </a:pPr>
            <a:r>
              <a:rPr lang="fr-FR" b="1" dirty="0" smtClean="0">
                <a:solidFill>
                  <a:schemeClr val="bg1"/>
                </a:solidFill>
              </a:rPr>
              <a:t> </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800" dirty="0" smtClean="0">
                <a:solidFill>
                  <a:schemeClr val="bg1"/>
                </a:solidFill>
                <a:latin typeface="Times New Roman" pitchFamily="18" charset="0"/>
                <a:cs typeface="Times New Roman" pitchFamily="18" charset="0"/>
              </a:rPr>
              <a:t>On a confirmé aussi qu’a  travers la stratégie de partenariat, la SONATRACH peut participer plus activement à la relance du secteur national des hydrocarbures tout en inscrivant dans la dynamique d’abaissement des coûts et d’amélioration de la performance.</a:t>
            </a:r>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smtClean="0">
                <a:solidFill>
                  <a:schemeClr val="bg1"/>
                </a:solidFill>
                <a:latin typeface="Times New Roman" pitchFamily="18" charset="0"/>
                <a:cs typeface="Times New Roman" pitchFamily="18" charset="0"/>
              </a:rPr>
              <a:t>Obstacles et limites de la recherche:</a:t>
            </a:r>
            <a:endParaRPr lang="fr-FR" sz="2800" b="1"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lvl="0"/>
            <a:r>
              <a:rPr lang="fr-FR" sz="2800" dirty="0" smtClean="0">
                <a:solidFill>
                  <a:schemeClr val="bg1"/>
                </a:solidFill>
                <a:latin typeface="Times New Roman" pitchFamily="18" charset="0"/>
                <a:cs typeface="Times New Roman" pitchFamily="18" charset="0"/>
              </a:rPr>
              <a:t>La confidentialité des données et informations ;</a:t>
            </a:r>
          </a:p>
          <a:p>
            <a:pPr lvl="0"/>
            <a:r>
              <a:rPr lang="fr-FR" sz="2800" dirty="0" smtClean="0">
                <a:solidFill>
                  <a:schemeClr val="bg1"/>
                </a:solidFill>
                <a:latin typeface="Times New Roman" pitchFamily="18" charset="0"/>
                <a:cs typeface="Times New Roman" pitchFamily="18" charset="0"/>
              </a:rPr>
              <a:t>Le manque d’ouvrages qui traitent le sujet ;</a:t>
            </a:r>
          </a:p>
          <a:p>
            <a:r>
              <a:rPr lang="fr-FR" sz="2800" dirty="0" smtClean="0">
                <a:solidFill>
                  <a:schemeClr val="bg1"/>
                </a:solidFill>
                <a:latin typeface="Times New Roman" pitchFamily="18" charset="0"/>
                <a:cs typeface="Times New Roman" pitchFamily="18" charset="0"/>
              </a:rPr>
              <a:t>La non disponibilité de toutes les statistiques</a:t>
            </a:r>
          </a:p>
          <a:p>
            <a:pPr lvl="0"/>
            <a:r>
              <a:rPr lang="fr-FR" sz="2800" dirty="0" smtClean="0">
                <a:solidFill>
                  <a:schemeClr val="bg1"/>
                </a:solidFill>
                <a:latin typeface="Times New Roman" pitchFamily="18" charset="0"/>
                <a:cs typeface="Times New Roman" pitchFamily="18" charset="0"/>
              </a:rPr>
              <a:t>L’étude concerne le groupe SONATRACH</a:t>
            </a:r>
          </a:p>
          <a:p>
            <a:r>
              <a:rPr lang="fr-FR" sz="2800" dirty="0" smtClean="0">
                <a:solidFill>
                  <a:schemeClr val="bg1"/>
                </a:solidFill>
                <a:latin typeface="Times New Roman" pitchFamily="18" charset="0"/>
                <a:cs typeface="Times New Roman" pitchFamily="18" charset="0"/>
              </a:rPr>
              <a:t>La durée de notre étude s’étend sur la période du 01/03/2015 au 01/04/2015</a:t>
            </a:r>
            <a:endParaRPr lang="fr-FR"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143000"/>
          </a:xfrm>
        </p:spPr>
        <p:txBody>
          <a:bodyPr/>
          <a:lstStyle/>
          <a:p>
            <a:r>
              <a:rPr lang="fr-FR" sz="2800" b="1" dirty="0" smtClean="0">
                <a:solidFill>
                  <a:schemeClr val="bg1"/>
                </a:solidFill>
                <a:latin typeface="Times New Roman" pitchFamily="18" charset="0"/>
                <a:cs typeface="Times New Roman" pitchFamily="18" charset="0"/>
              </a:rPr>
              <a:t>Propositions des thèmes:</a:t>
            </a:r>
            <a:endParaRPr lang="fr-FR" sz="2800" b="1"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buNone/>
            </a:pPr>
            <a:r>
              <a:rPr lang="fr-FR" sz="2800" dirty="0" smtClean="0">
                <a:solidFill>
                  <a:schemeClr val="bg1"/>
                </a:solidFill>
                <a:latin typeface="Times New Roman" pitchFamily="18" charset="0"/>
                <a:cs typeface="Times New Roman" pitchFamily="18" charset="0"/>
              </a:rPr>
              <a:t>Après qu’on a terminé notre étude on suggère les thèmes de recherche suivants :</a:t>
            </a:r>
          </a:p>
          <a:p>
            <a:pPr>
              <a:buNone/>
            </a:pPr>
            <a:r>
              <a:rPr lang="fr-FR" sz="2800" dirty="0" smtClean="0">
                <a:solidFill>
                  <a:schemeClr val="bg1"/>
                </a:solidFill>
                <a:latin typeface="Times New Roman" pitchFamily="18" charset="0"/>
                <a:cs typeface="Times New Roman" pitchFamily="18" charset="0"/>
              </a:rPr>
              <a:t>-Le  partenariat étranger comme stratégie de développement des entreprises industrielles ;</a:t>
            </a:r>
          </a:p>
          <a:p>
            <a:pPr>
              <a:buNone/>
            </a:pPr>
            <a:r>
              <a:rPr lang="fr-FR" sz="2800" dirty="0" smtClean="0">
                <a:solidFill>
                  <a:schemeClr val="bg1"/>
                </a:solidFill>
                <a:latin typeface="Times New Roman" pitchFamily="18" charset="0"/>
                <a:cs typeface="Times New Roman" pitchFamily="18" charset="0"/>
              </a:rPr>
              <a:t>-La stratégie de partenariat : entre collaboration et concurrence ;</a:t>
            </a:r>
          </a:p>
          <a:p>
            <a:pPr>
              <a:buNone/>
            </a:pPr>
            <a:r>
              <a:rPr lang="fr-FR" sz="2800" dirty="0" smtClean="0">
                <a:solidFill>
                  <a:schemeClr val="bg1"/>
                </a:solidFill>
                <a:latin typeface="Times New Roman" pitchFamily="18" charset="0"/>
                <a:cs typeface="Times New Roman" pitchFamily="18" charset="0"/>
              </a:rPr>
              <a:t>-L’impact du partenariat étranger sur les échanges internationaux.</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a:spLocks noChangeArrowheads="1"/>
          </p:cNvSpPr>
          <p:nvPr/>
        </p:nvSpPr>
        <p:spPr bwMode="auto">
          <a:xfrm>
            <a:off x="1857356" y="2192246"/>
            <a:ext cx="5643603" cy="2308324"/>
          </a:xfrm>
          <a:prstGeom prst="rect">
            <a:avLst/>
          </a:prstGeom>
          <a:noFill/>
          <a:ln w="9525">
            <a:noFill/>
            <a:miter lim="800000"/>
            <a:headEnd/>
            <a:tailEnd/>
          </a:ln>
        </p:spPr>
        <p:txBody>
          <a:bodyPr wrap="square">
            <a:spAutoFit/>
          </a:bodyPr>
          <a:lstStyle/>
          <a:p>
            <a:pPr algn="ctr"/>
            <a:r>
              <a:rPr lang="fr-FR" sz="7200" smtClean="0">
                <a:latin typeface="Times New Roman" pitchFamily="18" charset="0"/>
                <a:cs typeface="Times New Roman" pitchFamily="18" charset="0"/>
              </a:rPr>
              <a:t>Merci</a:t>
            </a:r>
            <a:r>
              <a:rPr lang="en-GB" sz="7200" smtClean="0">
                <a:latin typeface="Times New Roman" pitchFamily="18" charset="0"/>
                <a:cs typeface="Times New Roman" pitchFamily="18" charset="0"/>
              </a:rPr>
              <a:t> </a:t>
            </a:r>
            <a:r>
              <a:rPr lang="en-GB" sz="7200" dirty="0" smtClean="0">
                <a:latin typeface="Times New Roman" pitchFamily="18" charset="0"/>
                <a:cs typeface="Times New Roman" pitchFamily="18" charset="0"/>
              </a:rPr>
              <a:t>pour votre attention </a:t>
            </a:r>
            <a:endParaRPr lang="en-US" sz="7200" dirty="0" smtClean="0">
              <a:latin typeface="Times New Roman" pitchFamily="18" charset="0"/>
              <a:cs typeface="Times New Roman" pitchFamily="18" charset="0"/>
            </a:endParaRPr>
          </a:p>
        </p:txBody>
      </p:sp>
      <p:grpSp>
        <p:nvGrpSpPr>
          <p:cNvPr id="34" name="Group 53"/>
          <p:cNvGrpSpPr>
            <a:grpSpLocks/>
          </p:cNvGrpSpPr>
          <p:nvPr/>
        </p:nvGrpSpPr>
        <p:grpSpPr bwMode="auto">
          <a:xfrm rot="10800000">
            <a:off x="3357554" y="1785926"/>
            <a:ext cx="4857757" cy="2857520"/>
            <a:chOff x="1214414" y="2428868"/>
            <a:chExt cx="3929090" cy="1857388"/>
          </a:xfrm>
        </p:grpSpPr>
        <p:sp>
          <p:nvSpPr>
            <p:cNvPr id="35" name="Moon 34"/>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Moon 35"/>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7" name="Group 53"/>
          <p:cNvGrpSpPr>
            <a:grpSpLocks/>
          </p:cNvGrpSpPr>
          <p:nvPr/>
        </p:nvGrpSpPr>
        <p:grpSpPr bwMode="auto">
          <a:xfrm>
            <a:off x="571472" y="1857364"/>
            <a:ext cx="4857757" cy="2857520"/>
            <a:chOff x="1214414" y="2428868"/>
            <a:chExt cx="3929090" cy="1857388"/>
          </a:xfrm>
        </p:grpSpPr>
        <p:sp>
          <p:nvSpPr>
            <p:cNvPr id="39" name="Moon 38"/>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0" name="Moon 39"/>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44" name="Group 53"/>
          <p:cNvGrpSpPr>
            <a:grpSpLocks/>
          </p:cNvGrpSpPr>
          <p:nvPr/>
        </p:nvGrpSpPr>
        <p:grpSpPr bwMode="auto">
          <a:xfrm rot="10800000">
            <a:off x="5572131" y="1857364"/>
            <a:ext cx="3357587" cy="2857520"/>
            <a:chOff x="1214414" y="2428868"/>
            <a:chExt cx="3929090" cy="1857388"/>
          </a:xfrm>
        </p:grpSpPr>
        <p:sp>
          <p:nvSpPr>
            <p:cNvPr id="46" name="Moon 45"/>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Moon 47"/>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49" name="Group 53"/>
          <p:cNvGrpSpPr>
            <a:grpSpLocks/>
          </p:cNvGrpSpPr>
          <p:nvPr/>
        </p:nvGrpSpPr>
        <p:grpSpPr bwMode="auto">
          <a:xfrm>
            <a:off x="285720" y="1785927"/>
            <a:ext cx="2857520" cy="2857520"/>
            <a:chOff x="1214414" y="2381243"/>
            <a:chExt cx="3929090" cy="1905013"/>
          </a:xfrm>
        </p:grpSpPr>
        <p:sp>
          <p:nvSpPr>
            <p:cNvPr id="50" name="Moon 49"/>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1" name="Moon 50"/>
            <p:cNvSpPr/>
            <p:nvPr/>
          </p:nvSpPr>
          <p:spPr>
            <a:xfrm>
              <a:off x="1435698" y="2381243"/>
              <a:ext cx="3707806" cy="1905013"/>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0" y="285728"/>
            <a:ext cx="9144000" cy="2808461"/>
          </a:xfrm>
          <a:prstGeom prst="rect">
            <a:avLst/>
          </a:prstGeom>
          <a:noFill/>
          <a:ln w="9525">
            <a:noFill/>
            <a:miter lim="800000"/>
            <a:headEnd/>
            <a:tailEnd/>
          </a:ln>
        </p:spPr>
        <p:txBody>
          <a:bodyPr anchor="ctr">
            <a:spAutoFit/>
          </a:bodyPr>
          <a:lstStyle/>
          <a:p>
            <a:pPr algn="ctr" eaLnBrk="0" hangingPunct="0"/>
            <a:r>
              <a:rPr lang="fr-FR" sz="1600" b="1" dirty="0" smtClean="0">
                <a:latin typeface="Times New Roman" pitchFamily="18" charset="0"/>
                <a:cs typeface="Times New Roman" pitchFamily="18" charset="0"/>
              </a:rPr>
              <a:t>MINISTÈRE DE L’ENSEIGNEMENT SUPÉRIEUR ET DE LA RECHERCHE SCIENTIFIQUE</a:t>
            </a:r>
            <a:endParaRPr lang="en-US" sz="1000" dirty="0" smtClean="0">
              <a:latin typeface="Times New Roman" pitchFamily="18" charset="0"/>
              <a:cs typeface="Times New Roman" pitchFamily="18" charset="0"/>
            </a:endParaRPr>
          </a:p>
          <a:p>
            <a:pPr algn="ctr" eaLnBrk="0" hangingPunct="0"/>
            <a:endParaRPr lang="fr-FR" sz="2400" b="1" dirty="0" smtClean="0">
              <a:latin typeface="Times New Roman" pitchFamily="18" charset="0"/>
              <a:cs typeface="Times New Roman" pitchFamily="18" charset="0"/>
            </a:endParaRPr>
          </a:p>
          <a:p>
            <a:pPr algn="ctr" eaLnBrk="0" hangingPunct="0"/>
            <a:r>
              <a:rPr lang="fr-FR" sz="2400" b="1" dirty="0" smtClean="0">
                <a:latin typeface="Times New Roman" pitchFamily="18" charset="0"/>
                <a:cs typeface="Times New Roman" pitchFamily="18" charset="0"/>
              </a:rPr>
              <a:t>Ecole Supérieure de Commerce        </a:t>
            </a:r>
          </a:p>
          <a:p>
            <a:pPr algn="ctr" eaLnBrk="0" hangingPunct="0"/>
            <a:endParaRPr lang="fr-FR" sz="2400" b="1" dirty="0" smtClean="0">
              <a:latin typeface="Times New Roman" pitchFamily="18" charset="0"/>
              <a:cs typeface="Times New Roman" pitchFamily="18" charset="0"/>
            </a:endParaRPr>
          </a:p>
          <a:p>
            <a:pPr algn="ctr" eaLnBrk="0" hangingPunct="0"/>
            <a:endParaRPr lang="fr-FR" sz="2400" b="1" dirty="0" smtClean="0">
              <a:latin typeface="Times New Roman" pitchFamily="18" charset="0"/>
              <a:cs typeface="Times New Roman" pitchFamily="18" charset="0"/>
            </a:endParaRPr>
          </a:p>
          <a:p>
            <a:pPr algn="ctr" eaLnBrk="0" hangingPunct="0"/>
            <a:r>
              <a:rPr lang="fr-FR" b="1" dirty="0" smtClean="0">
                <a:latin typeface="Times New Roman" pitchFamily="18" charset="0"/>
                <a:cs typeface="Times New Roman" pitchFamily="18" charset="0"/>
              </a:rPr>
              <a:t>Mémoire de fin d’études en vue de l’obtention du diplôme de Master en  science financière et comptabilité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Option : Comptabilité et Finance</a:t>
            </a:r>
          </a:p>
          <a:p>
            <a:pPr algn="ctr" eaLnBrk="0" hangingPunct="0"/>
            <a:endParaRPr lang="en-US" sz="1050" dirty="0">
              <a:latin typeface="Times New Roman" pitchFamily="18" charset="0"/>
              <a:cs typeface="Times New Roman" pitchFamily="18" charset="0"/>
            </a:endParaRPr>
          </a:p>
        </p:txBody>
      </p:sp>
      <p:sp>
        <p:nvSpPr>
          <p:cNvPr id="121859" name="Rectangle 3"/>
          <p:cNvSpPr>
            <a:spLocks noChangeArrowheads="1"/>
          </p:cNvSpPr>
          <p:nvPr/>
        </p:nvSpPr>
        <p:spPr bwMode="auto">
          <a:xfrm>
            <a:off x="857225" y="2786058"/>
            <a:ext cx="998991" cy="338554"/>
          </a:xfrm>
          <a:prstGeom prst="rect">
            <a:avLst/>
          </a:prstGeom>
          <a:noFill/>
          <a:ln w="9525">
            <a:noFill/>
            <a:miter lim="800000"/>
            <a:headEnd/>
            <a:tailEnd/>
          </a:ln>
        </p:spPr>
        <p:txBody>
          <a:bodyPr wrap="square" anchor="ctr">
            <a:spAutoFit/>
          </a:bodyPr>
          <a:lstStyle/>
          <a:p>
            <a:pPr algn="ctr"/>
            <a:r>
              <a:rPr lang="fr-FR" sz="1600" b="1" dirty="0" smtClean="0">
                <a:latin typeface="Times New Roman" pitchFamily="18" charset="0"/>
                <a:cs typeface="Times New Roman" pitchFamily="18" charset="0"/>
              </a:rPr>
              <a:t>THEME </a:t>
            </a:r>
            <a:endParaRPr lang="fr-FR" sz="1600" dirty="0">
              <a:latin typeface="Times New Roman" pitchFamily="18" charset="0"/>
              <a:cs typeface="Times New Roman" pitchFamily="18" charset="0"/>
            </a:endParaRPr>
          </a:p>
        </p:txBody>
      </p:sp>
      <p:sp>
        <p:nvSpPr>
          <p:cNvPr id="8" name="Rounded Rectangle 7"/>
          <p:cNvSpPr/>
          <p:nvPr/>
        </p:nvSpPr>
        <p:spPr>
          <a:xfrm>
            <a:off x="1571605" y="3143248"/>
            <a:ext cx="6000751" cy="157163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b="1" dirty="0" smtClean="0">
              <a:latin typeface="Times New Roman" pitchFamily="18" charset="0"/>
              <a:cs typeface="Times New Roman" pitchFamily="18" charset="0"/>
            </a:endParaRPr>
          </a:p>
          <a:p>
            <a:pPr algn="ctr" fontAlgn="auto">
              <a:spcBef>
                <a:spcPts val="0"/>
              </a:spcBef>
              <a:spcAft>
                <a:spcPts val="0"/>
              </a:spcAft>
              <a:defRPr/>
            </a:pPr>
            <a:r>
              <a:rPr lang="en-US" sz="2000" b="1" dirty="0" smtClean="0">
                <a:latin typeface="Times New Roman" pitchFamily="18" charset="0"/>
                <a:cs typeface="Times New Roman" pitchFamily="18" charset="0"/>
              </a:rPr>
              <a:t>La contribution du partenariat </a:t>
            </a:r>
            <a:r>
              <a:rPr lang="en-US" sz="2000" b="1" dirty="0" err="1" smtClean="0">
                <a:latin typeface="Times New Roman" pitchFamily="18" charset="0"/>
                <a:cs typeface="Times New Roman" pitchFamily="18" charset="0"/>
              </a:rPr>
              <a:t>étranger</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dans</a:t>
            </a:r>
            <a:r>
              <a:rPr lang="en-US" sz="2000" b="1" dirty="0" smtClean="0">
                <a:latin typeface="Times New Roman" pitchFamily="18" charset="0"/>
                <a:cs typeface="Times New Roman" pitchFamily="18" charset="0"/>
              </a:rPr>
              <a:t> le développement des </a:t>
            </a:r>
            <a:r>
              <a:rPr lang="en-US" sz="2000" b="1" dirty="0" err="1" smtClean="0">
                <a:latin typeface="Times New Roman" pitchFamily="18" charset="0"/>
                <a:cs typeface="Times New Roman" pitchFamily="18" charset="0"/>
              </a:rPr>
              <a:t>entreprises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industrielles</a:t>
            </a:r>
            <a:r>
              <a:rPr lang="en-US" sz="2000" b="1" dirty="0" smtClean="0">
                <a:latin typeface="Times New Roman" pitchFamily="18" charset="0"/>
                <a:cs typeface="Times New Roman" pitchFamily="18" charset="0"/>
              </a:rPr>
              <a:t> </a:t>
            </a:r>
          </a:p>
          <a:p>
            <a:pPr algn="ctr" fontAlgn="auto">
              <a:spcBef>
                <a:spcPts val="0"/>
              </a:spcBef>
              <a:spcAft>
                <a:spcPts val="0"/>
              </a:spcAft>
              <a:defRPr/>
            </a:pPr>
            <a:r>
              <a:rPr lang="en-US" sz="2000" b="1" dirty="0" err="1" smtClean="0">
                <a:latin typeface="Times New Roman" pitchFamily="18" charset="0"/>
                <a:cs typeface="Times New Roman" pitchFamily="18" charset="0"/>
              </a:rPr>
              <a:t>Cas</a:t>
            </a:r>
            <a:r>
              <a:rPr lang="en-US" sz="2000" b="1" dirty="0" smtClean="0">
                <a:latin typeface="Times New Roman" pitchFamily="18" charset="0"/>
                <a:cs typeface="Times New Roman" pitchFamily="18" charset="0"/>
              </a:rPr>
              <a:t>: SONATRACH-HELAP, la </a:t>
            </a:r>
            <a:r>
              <a:rPr lang="en-US" sz="2000" b="1" dirty="0" err="1" smtClean="0">
                <a:latin typeface="Times New Roman" pitchFamily="18" charset="0"/>
                <a:cs typeface="Times New Roman" pitchFamily="18" charset="0"/>
              </a:rPr>
              <a:t>société</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mixte</a:t>
            </a:r>
            <a:r>
              <a:rPr lang="en-US" sz="2000" b="1" dirty="0" smtClean="0">
                <a:latin typeface="Times New Roman" pitchFamily="18" charset="0"/>
                <a:cs typeface="Times New Roman" pitchFamily="18" charset="0"/>
              </a:rPr>
              <a:t> “HELIOS”</a:t>
            </a:r>
          </a:p>
          <a:p>
            <a:pPr algn="ctr" fontAlgn="auto">
              <a:spcBef>
                <a:spcPts val="0"/>
              </a:spcBef>
              <a:spcAft>
                <a:spcPts val="0"/>
              </a:spcAft>
              <a:defRPr/>
            </a:pPr>
            <a:endParaRPr lang="en-US" sz="2800" b="1" dirty="0" smtClean="0">
              <a:latin typeface="Times New Roman" pitchFamily="18" charset="0"/>
              <a:cs typeface="Times New Roman" pitchFamily="18" charset="0"/>
            </a:endParaRPr>
          </a:p>
        </p:txBody>
      </p:sp>
      <p:sp>
        <p:nvSpPr>
          <p:cNvPr id="10" name="Rectangle 9"/>
          <p:cNvSpPr>
            <a:spLocks noChangeArrowheads="1"/>
          </p:cNvSpPr>
          <p:nvPr/>
        </p:nvSpPr>
        <p:spPr bwMode="auto">
          <a:xfrm>
            <a:off x="571472" y="4857761"/>
            <a:ext cx="1111202" cy="307777"/>
          </a:xfrm>
          <a:prstGeom prst="rect">
            <a:avLst/>
          </a:prstGeom>
          <a:noFill/>
          <a:ln w="9525">
            <a:noFill/>
            <a:miter lim="800000"/>
            <a:headEnd/>
            <a:tailEnd/>
          </a:ln>
        </p:spPr>
        <p:txBody>
          <a:bodyPr wrap="none">
            <a:spAutoFit/>
          </a:bodyPr>
          <a:lstStyle/>
          <a:p>
            <a:pPr>
              <a:defRPr/>
            </a:pPr>
            <a:r>
              <a:rPr lang="fr-FR" sz="1400" dirty="0" smtClean="0">
                <a:latin typeface="Times New Roman" pitchFamily="18" charset="0"/>
                <a:cs typeface="Times New Roman" pitchFamily="18" charset="0"/>
              </a:rPr>
              <a:t>Elaboré </a:t>
            </a:r>
            <a:r>
              <a:rPr lang="fr-FR" sz="1400" dirty="0">
                <a:latin typeface="Times New Roman" pitchFamily="18" charset="0"/>
                <a:cs typeface="Times New Roman" pitchFamily="18" charset="0"/>
              </a:rPr>
              <a:t>par :</a:t>
            </a:r>
            <a:endParaRPr lang="en-US" sz="1400" dirty="0">
              <a:latin typeface="Times New Roman" pitchFamily="18" charset="0"/>
              <a:cs typeface="Times New Roman" pitchFamily="18" charset="0"/>
            </a:endParaRPr>
          </a:p>
        </p:txBody>
      </p:sp>
      <p:sp>
        <p:nvSpPr>
          <p:cNvPr id="12" name="Rectangle 11"/>
          <p:cNvSpPr/>
          <p:nvPr/>
        </p:nvSpPr>
        <p:spPr>
          <a:xfrm>
            <a:off x="500035" y="5572141"/>
            <a:ext cx="1861472" cy="307777"/>
          </a:xfrm>
          <a:prstGeom prst="rect">
            <a:avLst/>
          </a:prstGeom>
        </p:spPr>
        <p:txBody>
          <a:bodyPr wrap="none">
            <a:spAutoFit/>
          </a:bodyPr>
          <a:lstStyle/>
          <a:p>
            <a:pPr fontAlgn="auto">
              <a:spcBef>
                <a:spcPts val="0"/>
              </a:spcBef>
              <a:spcAft>
                <a:spcPts val="0"/>
              </a:spcAft>
              <a:defRPr/>
            </a:pPr>
            <a:r>
              <a:rPr lang="fr-FR" sz="1400" dirty="0" smtClean="0">
                <a:latin typeface="Times New Roman" pitchFamily="18" charset="0"/>
                <a:cs typeface="Times New Roman" pitchFamily="18" charset="0"/>
              </a:rPr>
              <a:t>Hanane BENTADJINE</a:t>
            </a:r>
            <a:endParaRPr lang="en-US" sz="1400" dirty="0">
              <a:latin typeface="Times New Roman" pitchFamily="18" charset="0"/>
              <a:cs typeface="Times New Roman" pitchFamily="18" charset="0"/>
            </a:endParaRPr>
          </a:p>
        </p:txBody>
      </p:sp>
      <p:sp>
        <p:nvSpPr>
          <p:cNvPr id="121863" name="Rectangle 7"/>
          <p:cNvSpPr>
            <a:spLocks noChangeArrowheads="1"/>
          </p:cNvSpPr>
          <p:nvPr/>
        </p:nvSpPr>
        <p:spPr bwMode="auto">
          <a:xfrm>
            <a:off x="6072200" y="4857761"/>
            <a:ext cx="1785937" cy="307777"/>
          </a:xfrm>
          <a:prstGeom prst="rect">
            <a:avLst/>
          </a:prstGeom>
          <a:noFill/>
          <a:ln w="9525">
            <a:noFill/>
            <a:miter lim="800000"/>
            <a:headEnd/>
            <a:tailEnd/>
          </a:ln>
        </p:spPr>
        <p:txBody>
          <a:bodyPr anchor="ctr">
            <a:spAutoFit/>
          </a:bodyPr>
          <a:lstStyle/>
          <a:p>
            <a:pPr algn="ctr"/>
            <a:r>
              <a:rPr lang="fr-FR" sz="1400" dirty="0">
                <a:latin typeface="Calibri" pitchFamily="34" charset="0"/>
              </a:rPr>
              <a:t>M</a:t>
            </a:r>
            <a:r>
              <a:rPr lang="fr-FR" sz="1400" dirty="0" smtClean="0">
                <a:latin typeface="Calibri" pitchFamily="34" charset="0"/>
              </a:rPr>
              <a:t>embres de </a:t>
            </a:r>
            <a:r>
              <a:rPr lang="fr-FR" sz="1400" dirty="0">
                <a:latin typeface="Calibri" pitchFamily="34" charset="0"/>
              </a:rPr>
              <a:t>jury  :</a:t>
            </a:r>
            <a:endParaRPr lang="fr-FR" dirty="0"/>
          </a:p>
        </p:txBody>
      </p:sp>
      <p:sp>
        <p:nvSpPr>
          <p:cNvPr id="15" name="Rectangle 14"/>
          <p:cNvSpPr/>
          <p:nvPr/>
        </p:nvSpPr>
        <p:spPr>
          <a:xfrm>
            <a:off x="6215075" y="5072075"/>
            <a:ext cx="2145139" cy="338554"/>
          </a:xfrm>
          <a:prstGeom prst="rect">
            <a:avLst/>
          </a:prstGeom>
        </p:spPr>
        <p:txBody>
          <a:bodyPr wrap="none">
            <a:spAutoFit/>
          </a:bodyPr>
          <a:lstStyle/>
          <a:p>
            <a:pPr fontAlgn="auto">
              <a:spcBef>
                <a:spcPts val="0"/>
              </a:spcBef>
              <a:spcAft>
                <a:spcPts val="0"/>
              </a:spcAft>
              <a:defRPr/>
            </a:pPr>
            <a:r>
              <a:rPr lang="fr-FR" sz="1400" dirty="0">
                <a:latin typeface="Times New Roman" pitchFamily="18" charset="0"/>
                <a:cs typeface="Times New Roman" pitchFamily="18" charset="0"/>
              </a:rPr>
              <a:t>Mme. </a:t>
            </a:r>
            <a:r>
              <a:rPr lang="fr-FR" sz="1600" dirty="0" err="1" smtClean="0">
                <a:latin typeface="Times New Roman" pitchFamily="18" charset="0"/>
                <a:cs typeface="Times New Roman" pitchFamily="18" charset="0"/>
              </a:rPr>
              <a:t>Arroub</a:t>
            </a:r>
            <a:r>
              <a:rPr lang="fr-FR" sz="1400" dirty="0" smtClean="0">
                <a:latin typeface="Times New Roman" pitchFamily="18" charset="0"/>
                <a:cs typeface="Times New Roman" pitchFamily="18" charset="0"/>
              </a:rPr>
              <a:t> </a:t>
            </a:r>
            <a:r>
              <a:rPr lang="fr-FR" sz="1400" dirty="0">
                <a:latin typeface="Times New Roman" pitchFamily="18" charset="0"/>
                <a:cs typeface="Times New Roman" pitchFamily="18" charset="0"/>
              </a:rPr>
              <a:t>(présidente</a:t>
            </a:r>
            <a:r>
              <a:rPr lang="fr-FR" sz="1400" dirty="0">
                <a:latin typeface="+mj-lt"/>
                <a:cs typeface="+mn-cs"/>
              </a:rPr>
              <a:t>)</a:t>
            </a:r>
            <a:endParaRPr lang="en-US" sz="1400" dirty="0">
              <a:latin typeface="+mj-lt"/>
              <a:cs typeface="+mn-cs"/>
            </a:endParaRPr>
          </a:p>
        </p:txBody>
      </p:sp>
      <p:sp>
        <p:nvSpPr>
          <p:cNvPr id="16" name="Rectangle 15"/>
          <p:cNvSpPr/>
          <p:nvPr/>
        </p:nvSpPr>
        <p:spPr>
          <a:xfrm>
            <a:off x="6215074" y="5286388"/>
            <a:ext cx="2470420" cy="338554"/>
          </a:xfrm>
          <a:prstGeom prst="rect">
            <a:avLst/>
          </a:prstGeom>
        </p:spPr>
        <p:txBody>
          <a:bodyPr wrap="none">
            <a:spAutoFit/>
          </a:bodyPr>
          <a:lstStyle/>
          <a:p>
            <a:pPr fontAlgn="auto">
              <a:spcBef>
                <a:spcPts val="0"/>
              </a:spcBef>
              <a:spcAft>
                <a:spcPts val="0"/>
              </a:spcAft>
              <a:defRPr/>
            </a:pPr>
            <a:r>
              <a:rPr lang="en-US" sz="1600" dirty="0" err="1" smtClean="0">
                <a:latin typeface="Times New Roman" pitchFamily="18" charset="0"/>
                <a:cs typeface="Times New Roman" pitchFamily="18" charset="0"/>
              </a:rPr>
              <a:t>Mr.Chenoufi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examinateur</a:t>
            </a:r>
            <a:r>
              <a:rPr lang="en-US" sz="16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
        <p:nvSpPr>
          <p:cNvPr id="17" name="Rectangle 16"/>
          <p:cNvSpPr/>
          <p:nvPr/>
        </p:nvSpPr>
        <p:spPr>
          <a:xfrm>
            <a:off x="6215074" y="5572141"/>
            <a:ext cx="2321469" cy="338554"/>
          </a:xfrm>
          <a:prstGeom prst="rect">
            <a:avLst/>
          </a:prstGeom>
        </p:spPr>
        <p:txBody>
          <a:bodyPr wrap="none">
            <a:spAutoFit/>
          </a:bodyPr>
          <a:lstStyle/>
          <a:p>
            <a:pPr fontAlgn="auto">
              <a:spcBef>
                <a:spcPts val="0"/>
              </a:spcBef>
              <a:spcAft>
                <a:spcPts val="0"/>
              </a:spcAft>
              <a:defRPr/>
            </a:pPr>
            <a:r>
              <a:rPr lang="en-US" sz="1400" dirty="0" smtClean="0">
                <a:latin typeface="Times New Roman" pitchFamily="18" charset="0"/>
                <a:cs typeface="Times New Roman" pitchFamily="18" charset="0"/>
              </a:rPr>
              <a:t>Mme. </a:t>
            </a:r>
            <a:r>
              <a:rPr lang="en-US" sz="1600" dirty="0" err="1" smtClean="0">
                <a:latin typeface="Times New Roman" pitchFamily="18" charset="0"/>
                <a:cs typeface="Times New Roman" pitchFamily="18" charset="0"/>
              </a:rPr>
              <a:t>Berreziga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encadreur</a:t>
            </a:r>
            <a:r>
              <a:rPr lang="en-US" sz="1400" dirty="0">
                <a:latin typeface="+mj-lt"/>
                <a:cs typeface="+mn-cs"/>
              </a:rPr>
              <a:t>)</a:t>
            </a:r>
          </a:p>
        </p:txBody>
      </p:sp>
      <p:sp>
        <p:nvSpPr>
          <p:cNvPr id="14" name="Rectangle 13"/>
          <p:cNvSpPr/>
          <p:nvPr/>
        </p:nvSpPr>
        <p:spPr>
          <a:xfrm>
            <a:off x="3714749" y="5835650"/>
            <a:ext cx="1714507" cy="523220"/>
          </a:xfrm>
          <a:prstGeom prst="rect">
            <a:avLst/>
          </a:prstGeom>
        </p:spPr>
        <p:txBody>
          <a:bodyPr wrap="square">
            <a:spAutoFit/>
          </a:bodyPr>
          <a:lstStyle/>
          <a:p>
            <a:pPr algn="ctr" fontAlgn="auto">
              <a:spcBef>
                <a:spcPts val="0"/>
              </a:spcBef>
              <a:spcAft>
                <a:spcPts val="0"/>
              </a:spcAft>
              <a:defRPr/>
            </a:pPr>
            <a:r>
              <a:rPr lang="fr-FR" sz="1400" dirty="0" smtClean="0">
                <a:solidFill>
                  <a:schemeClr val="tx2">
                    <a:lumMod val="95000"/>
                    <a:lumOff val="5000"/>
                  </a:schemeClr>
                </a:solidFill>
                <a:latin typeface="Times New Roman" pitchFamily="18" charset="0"/>
                <a:cs typeface="Times New Roman" pitchFamily="18" charset="0"/>
              </a:rPr>
              <a:t/>
            </a:r>
            <a:br>
              <a:rPr lang="fr-FR" sz="1400" dirty="0" smtClean="0">
                <a:solidFill>
                  <a:schemeClr val="tx2">
                    <a:lumMod val="95000"/>
                    <a:lumOff val="5000"/>
                  </a:schemeClr>
                </a:solidFill>
                <a:latin typeface="Times New Roman" pitchFamily="18" charset="0"/>
                <a:cs typeface="Times New Roman" pitchFamily="18" charset="0"/>
              </a:rPr>
            </a:br>
            <a:r>
              <a:rPr lang="fr-FR" sz="1400" b="1" smtClean="0">
                <a:solidFill>
                  <a:schemeClr val="tx2">
                    <a:lumMod val="95000"/>
                    <a:lumOff val="5000"/>
                  </a:schemeClr>
                </a:solidFill>
                <a:latin typeface="Times New Roman" pitchFamily="18" charset="0"/>
                <a:cs typeface="Times New Roman" pitchFamily="18" charset="0"/>
              </a:rPr>
              <a:t>Juin 2015</a:t>
            </a:r>
            <a:endParaRPr lang="en-US" sz="1400" b="1" dirty="0">
              <a:latin typeface="Times New Roman" pitchFamily="18" charset="0"/>
              <a:cs typeface="Times New Roman" pitchFamily="18" charset="0"/>
            </a:endParaRPr>
          </a:p>
        </p:txBody>
      </p:sp>
      <p:sp>
        <p:nvSpPr>
          <p:cNvPr id="18" name="Oval 57"/>
          <p:cNvSpPr>
            <a:spLocks noChangeArrowheads="1"/>
          </p:cNvSpPr>
          <p:nvPr/>
        </p:nvSpPr>
        <p:spPr bwMode="gray">
          <a:xfrm>
            <a:off x="714348" y="642919"/>
            <a:ext cx="1143008" cy="1214446"/>
          </a:xfrm>
          <a:prstGeom prst="ellipse">
            <a:avLst/>
          </a:prstGeom>
          <a:blipFill dpi="0" rotWithShape="1">
            <a:blip r:embed="rId3" cstate="print"/>
            <a:srcRect/>
            <a:stretch>
              <a:fillRect/>
            </a:stretch>
          </a:blipFill>
          <a:ln w="76200" algn="ctr">
            <a:solidFill>
              <a:schemeClr val="bg1">
                <a:alpha val="70000"/>
              </a:schemeClr>
            </a:solidFill>
            <a:round/>
            <a:headEnd/>
            <a:tailEnd/>
          </a:ln>
          <a:effectLst>
            <a:outerShdw dist="107763" dir="2700000" algn="ctr" rotWithShape="0">
              <a:schemeClr val="tx2">
                <a:alpha val="50000"/>
              </a:schemeClr>
            </a:outerShdw>
          </a:effectLst>
        </p:spPr>
        <p:txBody>
          <a:bodyPr wrap="none" anchor="ctr"/>
          <a:lstStyle/>
          <a:p>
            <a:endParaRPr lang="fr-FR" dirty="0"/>
          </a:p>
        </p:txBody>
      </p:sp>
      <p:sp>
        <p:nvSpPr>
          <p:cNvPr id="19" name="Oval 57"/>
          <p:cNvSpPr>
            <a:spLocks noChangeArrowheads="1"/>
          </p:cNvSpPr>
          <p:nvPr/>
        </p:nvSpPr>
        <p:spPr bwMode="gray">
          <a:xfrm>
            <a:off x="7308304" y="692696"/>
            <a:ext cx="1143008" cy="1214446"/>
          </a:xfrm>
          <a:prstGeom prst="ellipse">
            <a:avLst/>
          </a:prstGeom>
          <a:blipFill dpi="0" rotWithShape="1">
            <a:blip r:embed="rId3" cstate="print"/>
            <a:srcRect/>
            <a:stretch>
              <a:fillRect/>
            </a:stretch>
          </a:blipFill>
          <a:ln w="76200" algn="ctr">
            <a:solidFill>
              <a:schemeClr val="bg1">
                <a:alpha val="70000"/>
              </a:schemeClr>
            </a:solidFill>
            <a:round/>
            <a:headEnd/>
            <a:tailEnd/>
          </a:ln>
          <a:effectLst>
            <a:outerShdw dist="107763" dir="2700000" algn="ctr" rotWithShape="0">
              <a:schemeClr val="tx2">
                <a:alpha val="50000"/>
              </a:schemeClr>
            </a:outerShdw>
          </a:effectLst>
        </p:spPr>
        <p:txBody>
          <a:bodyPr wrap="none" anchor="ctr"/>
          <a:lstStyle/>
          <a:p>
            <a:endParaRPr lang="fr-F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895865"/>
          </a:xfrm>
        </p:spPr>
        <p:txBody>
          <a:bodyPr/>
          <a:lstStyle/>
          <a:p>
            <a:pPr algn="ctr"/>
            <a:r>
              <a:rPr lang="fr-FR" sz="2800" dirty="0" smtClean="0">
                <a:solidFill>
                  <a:schemeClr val="bg1"/>
                </a:solidFill>
                <a:latin typeface="Times New Roman" pitchFamily="18" charset="0"/>
                <a:cs typeface="Times New Roman" pitchFamily="18" charset="0"/>
              </a:rPr>
              <a:t>nous nous proposons d’étudier le « partenariat » au sein de la « SONATRACH », qui est partie prenante du plan de développement de l’entreprise, étant donné que nous assistons à l’heure actuelle à un bouleversement de l’ordre économique mondiale qui favorise l’intégration et l’hégémonie interentreprises, sur la base d’un schéma communicationnel stratégique tout à fait exceptionnel.</a:t>
            </a:r>
          </a:p>
          <a:p>
            <a:pP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28663" y="857233"/>
            <a:ext cx="714380" cy="500066"/>
            <a:chOff x="142844" y="1214422"/>
            <a:chExt cx="714380" cy="500066"/>
          </a:xfrm>
          <a:solidFill>
            <a:schemeClr val="accent1">
              <a:alpha val="52000"/>
            </a:schemeClr>
          </a:solidFill>
        </p:grpSpPr>
        <p:sp>
          <p:nvSpPr>
            <p:cNvPr id="3" name="Chevron 2"/>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Chevron 3"/>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5" name="Rectangle 1"/>
          <p:cNvSpPr>
            <a:spLocks noChangeArrowheads="1"/>
          </p:cNvSpPr>
          <p:nvPr/>
        </p:nvSpPr>
        <p:spPr bwMode="auto">
          <a:xfrm>
            <a:off x="1571632" y="834078"/>
            <a:ext cx="3786187" cy="523220"/>
          </a:xfrm>
          <a:prstGeom prst="rect">
            <a:avLst/>
          </a:prstGeom>
          <a:noFill/>
          <a:ln w="9525">
            <a:noFill/>
            <a:miter lim="800000"/>
            <a:headEnd/>
            <a:tailEnd/>
          </a:ln>
        </p:spPr>
        <p:txBody>
          <a:bodyPr wrap="square" anchor="ctr">
            <a:spAutoFit/>
          </a:bodyPr>
          <a:lstStyle/>
          <a:p>
            <a:r>
              <a:rPr lang="fr-FR" sz="2800" b="1" dirty="0" smtClean="0">
                <a:latin typeface="Times New Roman" pitchFamily="18" charset="0"/>
                <a:cs typeface="Times New Roman" pitchFamily="18" charset="0"/>
              </a:rPr>
              <a:t>Objectifs:</a:t>
            </a:r>
            <a:endParaRPr lang="en-US" sz="2800" dirty="0">
              <a:latin typeface="Times New Roman" pitchFamily="18" charset="0"/>
              <a:cs typeface="Times New Roman" pitchFamily="18" charset="0"/>
            </a:endParaRPr>
          </a:p>
        </p:txBody>
      </p:sp>
      <p:sp>
        <p:nvSpPr>
          <p:cNvPr id="18" name="Rectangle 17"/>
          <p:cNvSpPr>
            <a:spLocks noChangeArrowheads="1"/>
          </p:cNvSpPr>
          <p:nvPr/>
        </p:nvSpPr>
        <p:spPr bwMode="auto">
          <a:xfrm>
            <a:off x="1500166" y="1571612"/>
            <a:ext cx="6500857" cy="4647426"/>
          </a:xfrm>
          <a:prstGeom prst="rect">
            <a:avLst/>
          </a:prstGeom>
          <a:noFill/>
          <a:ln w="9525">
            <a:noFill/>
            <a:miter lim="800000"/>
            <a:headEnd/>
            <a:tailEnd/>
          </a:ln>
        </p:spPr>
        <p:txBody>
          <a:bodyPr wrap="square">
            <a:spAutoFit/>
          </a:bodyPr>
          <a:lstStyle/>
          <a:p>
            <a:pPr lvl="0">
              <a:buFont typeface="Wingdings" pitchFamily="2" charset="2"/>
              <a:buChar char="v"/>
            </a:pPr>
            <a:r>
              <a:rPr lang="fr-FR" sz="2800" dirty="0" smtClean="0">
                <a:latin typeface="Times New Roman" pitchFamily="18" charset="0"/>
                <a:cs typeface="Times New Roman" pitchFamily="18" charset="0"/>
              </a:rPr>
              <a:t>Découvrir la réelle contribution des flux de partenariat étranger au développement économique des pays en voie de développement.</a:t>
            </a:r>
          </a:p>
          <a:p>
            <a:pPr lvl="0">
              <a:buFont typeface="Wingdings" pitchFamily="2" charset="2"/>
              <a:buChar char="v"/>
            </a:pPr>
            <a:r>
              <a:rPr lang="fr-FR" sz="2800" dirty="0" smtClean="0">
                <a:latin typeface="Times New Roman" pitchFamily="18" charset="0"/>
                <a:cs typeface="Times New Roman" pitchFamily="18" charset="0"/>
              </a:rPr>
              <a:t>La volonté de SONATRACH de s’affirmer en tant que groupe pétrolier international et de la capacité génératrice de son pouvoir sur l’environnement global </a:t>
            </a:r>
          </a:p>
          <a:p>
            <a:pPr lvl="0" algn="ctr"/>
            <a:endParaRPr lang="fr-FR" sz="2400" dirty="0" smtClean="0"/>
          </a:p>
          <a:p>
            <a:pPr lvl="0" algn="ctr"/>
            <a:endParaRPr lang="fr-FR" sz="2400" dirty="0" smtClean="0"/>
          </a:p>
          <a:p>
            <a:pPr algn="ctr"/>
            <a:endParaRPr lang="en-US" sz="2400"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1214422"/>
            <a:ext cx="4357719" cy="523220"/>
          </a:xfrm>
          <a:prstGeom prst="rect">
            <a:avLst/>
          </a:prstGeom>
          <a:noFill/>
          <a:ln w="9525">
            <a:noFill/>
            <a:miter lim="800000"/>
            <a:headEnd/>
            <a:tailEnd/>
          </a:ln>
        </p:spPr>
        <p:txBody>
          <a:bodyPr wrap="square" anchor="ctr">
            <a:spAutoFit/>
          </a:bodyPr>
          <a:lstStyle/>
          <a:p>
            <a:pPr algn="ctr"/>
            <a:r>
              <a:rPr lang="fr-FR" sz="2800" b="1" dirty="0" smtClean="0">
                <a:latin typeface="Times New Roman" pitchFamily="18" charset="0"/>
                <a:cs typeface="Times New Roman" pitchFamily="18" charset="0"/>
              </a:rPr>
              <a:t>Problématique</a:t>
            </a:r>
            <a:endParaRPr lang="en-US" sz="2800" dirty="0" smtClean="0">
              <a:latin typeface="Times New Roman" pitchFamily="18" charset="0"/>
              <a:cs typeface="Times New Roman" pitchFamily="18" charset="0"/>
            </a:endParaRPr>
          </a:p>
        </p:txBody>
      </p:sp>
      <p:grpSp>
        <p:nvGrpSpPr>
          <p:cNvPr id="2" name="Group 47"/>
          <p:cNvGrpSpPr/>
          <p:nvPr/>
        </p:nvGrpSpPr>
        <p:grpSpPr>
          <a:xfrm>
            <a:off x="142845" y="1214422"/>
            <a:ext cx="714380" cy="500066"/>
            <a:chOff x="142844" y="1214422"/>
            <a:chExt cx="714380" cy="500066"/>
          </a:xfrm>
          <a:solidFill>
            <a:schemeClr val="accent1">
              <a:alpha val="52000"/>
            </a:schemeClr>
          </a:solidFill>
        </p:grpSpPr>
        <p:sp>
          <p:nvSpPr>
            <p:cNvPr id="45" name="Chevron 44"/>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7" name="Chevron 46"/>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grpSp>
        <p:nvGrpSpPr>
          <p:cNvPr id="3" name="Group 53"/>
          <p:cNvGrpSpPr>
            <a:grpSpLocks/>
          </p:cNvGrpSpPr>
          <p:nvPr/>
        </p:nvGrpSpPr>
        <p:grpSpPr bwMode="auto">
          <a:xfrm>
            <a:off x="214283" y="2214555"/>
            <a:ext cx="4857757" cy="2643206"/>
            <a:chOff x="1214414" y="2428868"/>
            <a:chExt cx="3929090" cy="1857388"/>
          </a:xfrm>
        </p:grpSpPr>
        <p:sp>
          <p:nvSpPr>
            <p:cNvPr id="55" name="Moon 54"/>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6" name="Moon 55"/>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4" name="Group 53"/>
          <p:cNvGrpSpPr>
            <a:grpSpLocks/>
          </p:cNvGrpSpPr>
          <p:nvPr/>
        </p:nvGrpSpPr>
        <p:grpSpPr bwMode="auto">
          <a:xfrm>
            <a:off x="1071565" y="2214555"/>
            <a:ext cx="4857757" cy="2643206"/>
            <a:chOff x="1214414" y="2428868"/>
            <a:chExt cx="3929090" cy="1857388"/>
          </a:xfrm>
        </p:grpSpPr>
        <p:sp>
          <p:nvSpPr>
            <p:cNvPr id="20" name="Moon 19"/>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Moon 20"/>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5" name="Group 53"/>
          <p:cNvGrpSpPr>
            <a:grpSpLocks/>
          </p:cNvGrpSpPr>
          <p:nvPr/>
        </p:nvGrpSpPr>
        <p:grpSpPr bwMode="auto">
          <a:xfrm rot="10800000">
            <a:off x="4071962" y="2214555"/>
            <a:ext cx="4857757" cy="2643206"/>
            <a:chOff x="1214414" y="2428868"/>
            <a:chExt cx="3929090" cy="1857388"/>
          </a:xfrm>
        </p:grpSpPr>
        <p:sp>
          <p:nvSpPr>
            <p:cNvPr id="23" name="Moon 22"/>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Moon 23"/>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6" name="Group 53"/>
          <p:cNvGrpSpPr>
            <a:grpSpLocks/>
          </p:cNvGrpSpPr>
          <p:nvPr/>
        </p:nvGrpSpPr>
        <p:grpSpPr bwMode="auto">
          <a:xfrm rot="10800000">
            <a:off x="3214706" y="2214555"/>
            <a:ext cx="4857757" cy="2643206"/>
            <a:chOff x="1214414" y="2428868"/>
            <a:chExt cx="3929090" cy="1857388"/>
          </a:xfrm>
        </p:grpSpPr>
        <p:sp>
          <p:nvSpPr>
            <p:cNvPr id="26" name="Moon 25"/>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Moon 26"/>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9" name="Rectangle 18"/>
          <p:cNvSpPr>
            <a:spLocks noChangeArrowheads="1"/>
          </p:cNvSpPr>
          <p:nvPr/>
        </p:nvSpPr>
        <p:spPr bwMode="auto">
          <a:xfrm>
            <a:off x="1571604" y="3000373"/>
            <a:ext cx="5929355" cy="2246769"/>
          </a:xfrm>
          <a:prstGeom prst="rect">
            <a:avLst/>
          </a:prstGeom>
          <a:noFill/>
          <a:ln w="9525">
            <a:noFill/>
            <a:miter lim="800000"/>
            <a:headEnd/>
            <a:tailEnd/>
          </a:ln>
        </p:spPr>
        <p:txBody>
          <a:bodyPr wrap="square">
            <a:spAutoFit/>
          </a:bodyPr>
          <a:lstStyle/>
          <a:p>
            <a:pPr algn="ctr"/>
            <a:r>
              <a:rPr lang="fr-FR" sz="2800" b="1" dirty="0" smtClean="0">
                <a:latin typeface="Times New Roman" pitchFamily="18" charset="0"/>
                <a:cs typeface="Times New Roman" pitchFamily="18" charset="0"/>
              </a:rPr>
              <a:t>« Est-ce-que le partenariat étranger contribue-t-il dans le développement des entreprises industrielles Algériennes ? »</a:t>
            </a:r>
            <a:endParaRPr lang="fr-FR" sz="2800" dirty="0" smtClean="0">
              <a:latin typeface="Times New Roman" pitchFamily="18" charset="0"/>
              <a:cs typeface="Times New Roman" pitchFamily="18" charset="0"/>
            </a:endParaRPr>
          </a:p>
          <a:p>
            <a:pPr algn="ctr"/>
            <a:endParaRPr lang="en-US" sz="2800" dirty="0" smtClean="0">
              <a:latin typeface="Times New Roman" pitchFamily="18" charset="0"/>
              <a:cs typeface="Times New Roman" pitchFamily="18" charset="0"/>
            </a:endParaRPr>
          </a:p>
        </p:txBody>
      </p:sp>
      <p:pic>
        <p:nvPicPr>
          <p:cNvPr id="25" name="Picture 2" descr="http://lyceeduruy.fr/cdi/files/2010/09/question-problemewi-172x172.jpg"/>
          <p:cNvPicPr>
            <a:picLocks noChangeAspect="1" noChangeArrowheads="1"/>
          </p:cNvPicPr>
          <p:nvPr/>
        </p:nvPicPr>
        <p:blipFill>
          <a:blip r:embed="rId3" cstate="print"/>
          <a:srcRect/>
          <a:stretch>
            <a:fillRect/>
          </a:stretch>
        </p:blipFill>
        <p:spPr bwMode="auto">
          <a:xfrm>
            <a:off x="3857621" y="500043"/>
            <a:ext cx="1350268" cy="13502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28663" y="857233"/>
            <a:ext cx="714380" cy="500066"/>
            <a:chOff x="142844" y="1214422"/>
            <a:chExt cx="714380" cy="500066"/>
          </a:xfrm>
          <a:solidFill>
            <a:schemeClr val="accent1">
              <a:alpha val="52000"/>
            </a:schemeClr>
          </a:solidFill>
        </p:grpSpPr>
        <p:sp>
          <p:nvSpPr>
            <p:cNvPr id="3" name="Chevron 2"/>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Chevron 3"/>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5" name="Rectangle 1"/>
          <p:cNvSpPr>
            <a:spLocks noChangeArrowheads="1"/>
          </p:cNvSpPr>
          <p:nvPr/>
        </p:nvSpPr>
        <p:spPr bwMode="auto">
          <a:xfrm>
            <a:off x="1714508" y="834079"/>
            <a:ext cx="5786451" cy="523220"/>
          </a:xfrm>
          <a:prstGeom prst="rect">
            <a:avLst/>
          </a:prstGeom>
          <a:noFill/>
          <a:ln w="9525">
            <a:noFill/>
            <a:miter lim="800000"/>
            <a:headEnd/>
            <a:tailEnd/>
          </a:ln>
        </p:spPr>
        <p:txBody>
          <a:bodyPr wrap="square" anchor="ctr">
            <a:spAutoFit/>
          </a:bodyPr>
          <a:lstStyle/>
          <a:p>
            <a:r>
              <a:rPr lang="en-US" sz="2800" b="1" dirty="0" smtClean="0">
                <a:latin typeface="Times New Roman" pitchFamily="18" charset="0"/>
                <a:cs typeface="Times New Roman" pitchFamily="18" charset="0"/>
              </a:rPr>
              <a:t>Questions </a:t>
            </a:r>
            <a:r>
              <a:rPr lang="en-US" sz="2800" b="1" dirty="0" err="1" smtClean="0">
                <a:latin typeface="Times New Roman" pitchFamily="18" charset="0"/>
                <a:cs typeface="Times New Roman" pitchFamily="18" charset="0"/>
              </a:rPr>
              <a:t>secondaires</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grpSp>
        <p:nvGrpSpPr>
          <p:cNvPr id="6" name="Group 52"/>
          <p:cNvGrpSpPr>
            <a:grpSpLocks/>
          </p:cNvGrpSpPr>
          <p:nvPr/>
        </p:nvGrpSpPr>
        <p:grpSpPr bwMode="auto">
          <a:xfrm>
            <a:off x="142845" y="1643050"/>
            <a:ext cx="4357719" cy="4071966"/>
            <a:chOff x="1214414" y="2428868"/>
            <a:chExt cx="3929090" cy="1857388"/>
          </a:xfrm>
        </p:grpSpPr>
        <p:sp>
          <p:nvSpPr>
            <p:cNvPr id="7" name="Moon 6"/>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Moon 7"/>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9" name="Group 52"/>
          <p:cNvGrpSpPr>
            <a:grpSpLocks/>
          </p:cNvGrpSpPr>
          <p:nvPr/>
        </p:nvGrpSpPr>
        <p:grpSpPr bwMode="auto">
          <a:xfrm>
            <a:off x="285720" y="1714488"/>
            <a:ext cx="3429024" cy="3929090"/>
            <a:chOff x="1214414" y="2428868"/>
            <a:chExt cx="3929090" cy="1857388"/>
          </a:xfrm>
        </p:grpSpPr>
        <p:sp>
          <p:nvSpPr>
            <p:cNvPr id="13" name="Moon 12"/>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Moon 13"/>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8" name="Rectangle 17"/>
          <p:cNvSpPr>
            <a:spLocks noChangeArrowheads="1"/>
          </p:cNvSpPr>
          <p:nvPr/>
        </p:nvSpPr>
        <p:spPr bwMode="auto">
          <a:xfrm>
            <a:off x="1428728" y="1428736"/>
            <a:ext cx="5572164" cy="1723549"/>
          </a:xfrm>
          <a:prstGeom prst="rect">
            <a:avLst/>
          </a:prstGeom>
          <a:noFill/>
          <a:ln w="9525">
            <a:noFill/>
            <a:miter lim="800000"/>
            <a:headEnd/>
            <a:tailEnd/>
          </a:ln>
        </p:spPr>
        <p:txBody>
          <a:bodyPr wrap="square">
            <a:spAutoFit/>
          </a:bodyPr>
          <a:lstStyle/>
          <a:p>
            <a:pPr algn="ctr">
              <a:buFont typeface="Arial" pitchFamily="34" charset="0"/>
              <a:buChar char="•"/>
            </a:pPr>
            <a:r>
              <a:rPr lang="fr-FR" sz="2800" dirty="0" smtClean="0">
                <a:latin typeface="Times New Roman" pitchFamily="18" charset="0"/>
                <a:cs typeface="Times New Roman" pitchFamily="18" charset="0"/>
              </a:rPr>
              <a:t> Qu’est ce qu’un partenariat? Et quelles sont  ses objectifs?</a:t>
            </a:r>
          </a:p>
          <a:p>
            <a:pPr algn="ctr">
              <a:buFont typeface="Arial" pitchFamily="34" charset="0"/>
              <a:buChar char="•"/>
            </a:pPr>
            <a:endParaRPr lang="fr-FR" sz="2800" dirty="0" smtClean="0">
              <a:latin typeface="Times New Roman" pitchFamily="18" charset="0"/>
              <a:cs typeface="Times New Roman" pitchFamily="18" charset="0"/>
            </a:endParaRPr>
          </a:p>
          <a:p>
            <a:pPr algn="ctr">
              <a:buFont typeface="Arial" pitchFamily="34" charset="0"/>
              <a:buChar char="•"/>
            </a:pPr>
            <a:endParaRPr lang="en-US" sz="2200" dirty="0" smtClean="0">
              <a:latin typeface="Georgia" pitchFamily="18" charset="0"/>
            </a:endParaRPr>
          </a:p>
        </p:txBody>
      </p:sp>
      <p:sp>
        <p:nvSpPr>
          <p:cNvPr id="19" name="Rectangle 18"/>
          <p:cNvSpPr>
            <a:spLocks noChangeArrowheads="1"/>
          </p:cNvSpPr>
          <p:nvPr/>
        </p:nvSpPr>
        <p:spPr bwMode="auto">
          <a:xfrm>
            <a:off x="1643042" y="2714619"/>
            <a:ext cx="5643602" cy="954107"/>
          </a:xfrm>
          <a:prstGeom prst="rect">
            <a:avLst/>
          </a:prstGeom>
          <a:noFill/>
          <a:ln w="9525">
            <a:noFill/>
            <a:miter lim="800000"/>
            <a:headEnd/>
            <a:tailEnd/>
          </a:ln>
        </p:spPr>
        <p:txBody>
          <a:bodyPr wrap="square">
            <a:spAutoFit/>
          </a:bodyPr>
          <a:lstStyle/>
          <a:p>
            <a:pPr algn="ctr">
              <a:buFont typeface="Arial" pitchFamily="34" charset="0"/>
              <a:buChar char="•"/>
            </a:pPr>
            <a:r>
              <a:rPr lang="fr-FR" sz="2800" dirty="0" smtClean="0">
                <a:latin typeface="Times New Roman" pitchFamily="18" charset="0"/>
                <a:cs typeface="Times New Roman" pitchFamily="18" charset="0"/>
              </a:rPr>
              <a:t> Comment le partenariat étranger a -t-il été développé en Algérie ?</a:t>
            </a:r>
            <a:endParaRPr lang="fr-FR" sz="2800" dirty="0">
              <a:latin typeface="Times New Roman" pitchFamily="18" charset="0"/>
              <a:cs typeface="Times New Roman" pitchFamily="18" charset="0"/>
            </a:endParaRPr>
          </a:p>
        </p:txBody>
      </p:sp>
      <p:sp>
        <p:nvSpPr>
          <p:cNvPr id="20" name="Rectangle 19"/>
          <p:cNvSpPr>
            <a:spLocks noChangeArrowheads="1"/>
          </p:cNvSpPr>
          <p:nvPr/>
        </p:nvSpPr>
        <p:spPr bwMode="auto">
          <a:xfrm>
            <a:off x="928662" y="3786190"/>
            <a:ext cx="6715172" cy="1384995"/>
          </a:xfrm>
          <a:prstGeom prst="rect">
            <a:avLst/>
          </a:prstGeom>
          <a:noFill/>
          <a:ln w="9525">
            <a:noFill/>
            <a:miter lim="800000"/>
            <a:headEnd/>
            <a:tailEnd/>
          </a:ln>
        </p:spPr>
        <p:txBody>
          <a:bodyPr wrap="square">
            <a:spAutoFit/>
          </a:bodyPr>
          <a:lstStyle/>
          <a:p>
            <a:pPr lvl="1" algn="ctr">
              <a:buFont typeface="Arial" pitchFamily="34" charset="0"/>
              <a:buChar char="•"/>
            </a:pPr>
            <a:r>
              <a:rPr lang="fr-FR" sz="2800" dirty="0" smtClean="0">
                <a:latin typeface="Times New Roman" pitchFamily="18" charset="0"/>
                <a:cs typeface="Times New Roman" pitchFamily="18" charset="0"/>
              </a:rPr>
              <a:t> Comment le partenariat étranger peut être un moyen de développement pour le groupe SONATRACH ?</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28663" y="857233"/>
            <a:ext cx="714380" cy="500066"/>
            <a:chOff x="142844" y="1214422"/>
            <a:chExt cx="714380" cy="500066"/>
          </a:xfrm>
          <a:solidFill>
            <a:schemeClr val="accent1">
              <a:alpha val="52000"/>
            </a:schemeClr>
          </a:solidFill>
        </p:grpSpPr>
        <p:sp>
          <p:nvSpPr>
            <p:cNvPr id="3" name="Chevron 2"/>
            <p:cNvSpPr/>
            <p:nvPr/>
          </p:nvSpPr>
          <p:spPr>
            <a:xfrm>
              <a:off x="142844"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4" name="Chevron 3"/>
            <p:cNvSpPr/>
            <p:nvPr/>
          </p:nvSpPr>
          <p:spPr>
            <a:xfrm>
              <a:off x="285720" y="1214422"/>
              <a:ext cx="571504" cy="500066"/>
            </a:xfrm>
            <a:prstGeom prst="chevron">
              <a:avLst/>
            </a:prstGeom>
            <a:grpFill/>
            <a:ln>
              <a:solidFill>
                <a:schemeClr val="bg2">
                  <a:lumMod val="40000"/>
                  <a:lumOff val="60000"/>
                </a:schemeClr>
              </a:solidFill>
            </a:ln>
            <a:effectLst>
              <a:glow rad="101600">
                <a:schemeClr val="accent2">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grpSp>
      <p:sp>
        <p:nvSpPr>
          <p:cNvPr id="5" name="Rectangle 1"/>
          <p:cNvSpPr>
            <a:spLocks noChangeArrowheads="1"/>
          </p:cNvSpPr>
          <p:nvPr/>
        </p:nvSpPr>
        <p:spPr bwMode="auto">
          <a:xfrm>
            <a:off x="1714509" y="834079"/>
            <a:ext cx="4429129" cy="523220"/>
          </a:xfrm>
          <a:prstGeom prst="rect">
            <a:avLst/>
          </a:prstGeom>
          <a:noFill/>
          <a:ln w="9525">
            <a:noFill/>
            <a:miter lim="800000"/>
            <a:headEnd/>
            <a:tailEnd/>
          </a:ln>
        </p:spPr>
        <p:txBody>
          <a:bodyPr wrap="square" anchor="ctr">
            <a:spAutoFit/>
          </a:bodyPr>
          <a:lstStyle/>
          <a:p>
            <a:r>
              <a:rPr lang="fr-FR" sz="2800" b="1" dirty="0" smtClean="0">
                <a:latin typeface="Georgia" pitchFamily="18" charset="0"/>
              </a:rPr>
              <a:t>LES HYPOTHESES</a:t>
            </a:r>
            <a:endParaRPr lang="en-US" sz="2800" dirty="0" smtClean="0">
              <a:latin typeface="Georgia" pitchFamily="18" charset="0"/>
            </a:endParaRPr>
          </a:p>
        </p:txBody>
      </p:sp>
      <p:grpSp>
        <p:nvGrpSpPr>
          <p:cNvPr id="6" name="Group 52"/>
          <p:cNvGrpSpPr>
            <a:grpSpLocks/>
          </p:cNvGrpSpPr>
          <p:nvPr/>
        </p:nvGrpSpPr>
        <p:grpSpPr bwMode="auto">
          <a:xfrm>
            <a:off x="142845" y="1643050"/>
            <a:ext cx="4357719" cy="4071966"/>
            <a:chOff x="1214414" y="2428868"/>
            <a:chExt cx="3929090" cy="1857388"/>
          </a:xfrm>
        </p:grpSpPr>
        <p:sp>
          <p:nvSpPr>
            <p:cNvPr id="7" name="Moon 6"/>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Moon 7"/>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9" name="Group 52"/>
          <p:cNvGrpSpPr>
            <a:grpSpLocks/>
          </p:cNvGrpSpPr>
          <p:nvPr/>
        </p:nvGrpSpPr>
        <p:grpSpPr bwMode="auto">
          <a:xfrm>
            <a:off x="928663" y="1643050"/>
            <a:ext cx="2857520" cy="4071966"/>
            <a:chOff x="1214414" y="2428868"/>
            <a:chExt cx="3929090" cy="1857388"/>
          </a:xfrm>
        </p:grpSpPr>
        <p:sp>
          <p:nvSpPr>
            <p:cNvPr id="13" name="Moon 12"/>
            <p:cNvSpPr/>
            <p:nvPr/>
          </p:nvSpPr>
          <p:spPr>
            <a:xfrm>
              <a:off x="1214414" y="2428868"/>
              <a:ext cx="3636368" cy="1857388"/>
            </a:xfrm>
            <a:prstGeom prst="moon">
              <a:avLst>
                <a:gd name="adj" fmla="val 10035"/>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Moon 13"/>
            <p:cNvSpPr/>
            <p:nvPr/>
          </p:nvSpPr>
          <p:spPr>
            <a:xfrm>
              <a:off x="1435698" y="2428868"/>
              <a:ext cx="3707806" cy="1857388"/>
            </a:xfrm>
            <a:prstGeom prst="moon">
              <a:avLst>
                <a:gd name="adj" fmla="val 7636"/>
              </a:avLst>
            </a:prstGeom>
            <a:solidFill>
              <a:schemeClr val="tx1">
                <a:alpha val="0"/>
              </a:schemeClr>
            </a:solidFill>
            <a:ln>
              <a:solidFill>
                <a:srgbClr val="00B0F0"/>
              </a:solidFill>
            </a:ln>
            <a:effectLst>
              <a:glow rad="139700">
                <a:schemeClr val="accent1">
                  <a:satMod val="175000"/>
                  <a:alpha val="40000"/>
                </a:schemeClr>
              </a:glow>
              <a:innerShdw blurRad="63500" dist="50800" dir="16200000">
                <a:prstClr val="black">
                  <a:alpha val="50000"/>
                </a:prstClr>
              </a:inn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9" name="Rectangle 18"/>
          <p:cNvSpPr>
            <a:spLocks noChangeArrowheads="1"/>
          </p:cNvSpPr>
          <p:nvPr/>
        </p:nvSpPr>
        <p:spPr bwMode="auto">
          <a:xfrm>
            <a:off x="428596" y="1714489"/>
            <a:ext cx="8358246" cy="5632311"/>
          </a:xfrm>
          <a:prstGeom prst="rect">
            <a:avLst/>
          </a:prstGeom>
          <a:noFill/>
          <a:ln w="9525">
            <a:noFill/>
            <a:miter lim="800000"/>
            <a:headEnd/>
            <a:tailEnd/>
          </a:ln>
        </p:spPr>
        <p:txBody>
          <a:bodyPr wrap="square">
            <a:spAutoFit/>
          </a:bodyPr>
          <a:lstStyle/>
          <a:p>
            <a:r>
              <a:rPr lang="fr-FR" sz="2800" dirty="0" smtClean="0">
                <a:latin typeface="Times New Roman" pitchFamily="18" charset="0"/>
                <a:cs typeface="Times New Roman" pitchFamily="18" charset="0"/>
              </a:rPr>
              <a:t>- le partenariat peut être définit comme une relation stratégique entre des firmes indépendantes qui partagent des buts communs, reconnaissent un niveau élevé d’interdépendance et s’efforcent de générer un bénéfice mutuel à travers leur coopération</a:t>
            </a:r>
            <a:r>
              <a:rPr lang="fr-FR" sz="3200" dirty="0" smtClean="0">
                <a:latin typeface="Times New Roman" pitchFamily="18" charset="0"/>
                <a:cs typeface="Times New Roman" pitchFamily="18" charset="0"/>
              </a:rPr>
              <a:t>.</a:t>
            </a:r>
          </a:p>
          <a:p>
            <a:pPr lvl="0" algn="ctr"/>
            <a:endParaRPr lang="en-US" sz="2200" dirty="0" smtClean="0">
              <a:latin typeface="Georgia" pitchFamily="18" charset="0"/>
            </a:endParaRPr>
          </a:p>
          <a:p>
            <a:r>
              <a:rPr lang="fr-FR" sz="2800" dirty="0" smtClean="0">
                <a:latin typeface="Times New Roman" pitchFamily="18" charset="0"/>
                <a:cs typeface="Times New Roman" pitchFamily="18" charset="0"/>
              </a:rPr>
              <a:t>- l’Algérie s'est engagée dans plusieurs réformes économiques après  l'indépendance afin de créer  des partenariats étrangers pour le développement de ses entreprises industrielles. </a:t>
            </a:r>
          </a:p>
          <a:p>
            <a:endParaRPr lang="fr-FR" sz="2000" dirty="0" smtClean="0"/>
          </a:p>
          <a:p>
            <a:r>
              <a:rPr lang="fr-FR" sz="2000" dirty="0" smtClean="0"/>
              <a:t> </a:t>
            </a:r>
          </a:p>
          <a:p>
            <a:endParaRPr lang="fr-FR" sz="2000" dirty="0" smtClean="0"/>
          </a:p>
          <a:p>
            <a:pPr lvl="0" algn="ctr"/>
            <a:endParaRPr lang="en-US" sz="2200" dirty="0">
              <a:latin typeface="Georgia" pitchFamily="18" charset="0"/>
            </a:endParaRPr>
          </a:p>
        </p:txBody>
      </p:sp>
      <p:pic>
        <p:nvPicPr>
          <p:cNvPr id="26" name="Picture 2" descr="http://autoentrepreneurinfo.com/images/id%C3%A9es-d-entreprises.jpg"/>
          <p:cNvPicPr>
            <a:picLocks noChangeAspect="1" noChangeArrowheads="1"/>
          </p:cNvPicPr>
          <p:nvPr/>
        </p:nvPicPr>
        <p:blipFill>
          <a:blip r:embed="rId3" cstate="print"/>
          <a:srcRect/>
          <a:stretch>
            <a:fillRect/>
          </a:stretch>
        </p:blipFill>
        <p:spPr bwMode="auto">
          <a:xfrm>
            <a:off x="7500958" y="428604"/>
            <a:ext cx="1339973" cy="1285884"/>
          </a:xfrm>
          <a:prstGeom prst="rect">
            <a:avLst/>
          </a:prstGeom>
          <a:noFill/>
          <a:ln>
            <a:solidFill>
              <a:schemeClr val="bg2">
                <a:lumMod val="40000"/>
                <a:lumOff val="60000"/>
              </a:schemeClr>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sz="2800" dirty="0" smtClean="0">
                <a:solidFill>
                  <a:schemeClr val="bg1"/>
                </a:solidFill>
                <a:latin typeface="Times New Roman" pitchFamily="18" charset="0"/>
                <a:cs typeface="Times New Roman" pitchFamily="18" charset="0"/>
              </a:rPr>
              <a:t>   - A travers la stratégie de partenariat,  la SONATRACH peut participer plus activement à la relance du secteur national des hydrocarbures tout en inscrivant dans la dynamique d’abaissement des coûts et d’amélioration de la performance.</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endParaRPr lang="fr-FR" sz="2800" dirty="0" smtClean="0">
              <a:solidFill>
                <a:schemeClr val="bg1"/>
              </a:solidFill>
              <a:latin typeface="Times New Roman" pitchFamily="18" charset="0"/>
              <a:cs typeface="Times New Roman" pitchFamily="18" charset="0"/>
            </a:endParaRPr>
          </a:p>
          <a:p>
            <a:pPr>
              <a:buNone/>
            </a:pPr>
            <a:endParaRPr lang="fr-FR" sz="2800" dirty="0" smtClean="0">
              <a:solidFill>
                <a:schemeClr val="bg1"/>
              </a:solidFill>
              <a:latin typeface="Times New Roman" pitchFamily="18" charset="0"/>
              <a:cs typeface="Times New Roman" pitchFamily="18" charset="0"/>
            </a:endParaRPr>
          </a:p>
          <a:p>
            <a:pPr>
              <a:buNone/>
            </a:pPr>
            <a:r>
              <a:rPr lang="fr-FR" sz="2800" dirty="0" smtClean="0">
                <a:solidFill>
                  <a:schemeClr val="bg1"/>
                </a:solidFill>
                <a:latin typeface="Times New Roman" pitchFamily="18" charset="0"/>
                <a:cs typeface="Times New Roman" pitchFamily="18" charset="0"/>
              </a:rPr>
              <a:t>   Nous avons adopté la méthode descriptive  analytique</a:t>
            </a:r>
            <a:endParaRPr lang="fr-FR" sz="2800" dirty="0">
              <a:solidFill>
                <a:schemeClr val="bg1"/>
              </a:solidFill>
              <a:latin typeface="Times New Roman" pitchFamily="18" charset="0"/>
              <a:cs typeface="Times New Roman" pitchFamily="18" charset="0"/>
            </a:endParaRPr>
          </a:p>
        </p:txBody>
      </p:sp>
      <p:sp>
        <p:nvSpPr>
          <p:cNvPr id="4" name="Titre 3"/>
          <p:cNvSpPr>
            <a:spLocks noGrp="1"/>
          </p:cNvSpPr>
          <p:nvPr>
            <p:ph type="title"/>
          </p:nvPr>
        </p:nvSpPr>
        <p:spPr/>
        <p:txBody>
          <a:bodyPr/>
          <a:lstStyle/>
          <a:p>
            <a:r>
              <a:rPr lang="en-US" sz="3200" b="1" dirty="0" smtClean="0">
                <a:solidFill>
                  <a:schemeClr val="bg1"/>
                </a:solidFill>
                <a:latin typeface="Times New Roman" pitchFamily="18" charset="0"/>
                <a:cs typeface="Times New Roman" pitchFamily="18" charset="0"/>
              </a:rPr>
              <a:t>Méthodologie de travail</a:t>
            </a:r>
            <a:endParaRPr 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3039</TotalTime>
  <Words>1368</Words>
  <Application>Microsoft Office PowerPoint</Application>
  <PresentationFormat>Affichage à l'écran (4:3)</PresentationFormat>
  <Paragraphs>182</Paragraphs>
  <Slides>27</Slides>
  <Notes>15</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Flow</vt:lpstr>
      <vt:lpstr>Diapositive 1</vt:lpstr>
      <vt:lpstr>Diapositive 2</vt:lpstr>
      <vt:lpstr>Diapositive 3</vt:lpstr>
      <vt:lpstr>Diapositive 4</vt:lpstr>
      <vt:lpstr>Diapositive 5</vt:lpstr>
      <vt:lpstr>Diapositive 6</vt:lpstr>
      <vt:lpstr>Diapositive 7</vt:lpstr>
      <vt:lpstr>Diapositive 8</vt:lpstr>
      <vt:lpstr>Méthodologie de travail</vt:lpstr>
      <vt:lpstr>Plan de travail</vt:lpstr>
      <vt:lpstr>Diapositive 11</vt:lpstr>
      <vt:lpstr>Diapositive 12</vt:lpstr>
      <vt:lpstr>Conclusion des 2 premiers chapitres:</vt:lpstr>
      <vt:lpstr>Diapositive 14</vt:lpstr>
      <vt:lpstr>Chapitre IV: La contribution du partenariat « HELIOS » dans le développement du groupe SONATRACH</vt:lpstr>
      <vt:lpstr>Diapositive 16</vt:lpstr>
      <vt:lpstr>Diapositive 17</vt:lpstr>
      <vt:lpstr>Diapositive 18</vt:lpstr>
      <vt:lpstr>les étapes suivies pour la mise en place de la joint venture HELIOS:</vt:lpstr>
      <vt:lpstr>Diapositive 20</vt:lpstr>
      <vt:lpstr>Diapositive 21</vt:lpstr>
      <vt:lpstr>                        En se qui concerne la vérification des hypothèses  :</vt:lpstr>
      <vt:lpstr>Diapositive 23</vt:lpstr>
      <vt:lpstr>Obstacles et limites de la recherche:</vt:lpstr>
      <vt:lpstr>Propositions des thèmes:</vt:lpstr>
      <vt:lpstr>Diapositive 26</vt:lpstr>
      <vt:lpstr>Diapositive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abderrezak</dc:creator>
  <cp:lastModifiedBy>FELLA</cp:lastModifiedBy>
  <cp:revision>340</cp:revision>
  <dcterms:created xsi:type="dcterms:W3CDTF">2009-06-12T10:14:03Z</dcterms:created>
  <dcterms:modified xsi:type="dcterms:W3CDTF">2015-06-21T11:35:17Z</dcterms:modified>
</cp:coreProperties>
</file>