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sldIdLst>
    <p:sldId id="259" r:id="rId2"/>
    <p:sldId id="263" r:id="rId3"/>
    <p:sldId id="281" r:id="rId4"/>
    <p:sldId id="262" r:id="rId5"/>
    <p:sldId id="261" r:id="rId6"/>
  </p:sldIdLst>
  <p:sldSz cx="9144000" cy="6858000" type="screen4x3"/>
  <p:notesSz cx="6856413" cy="9750425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10AA04"/>
    <a:srgbClr val="69FFE2"/>
    <a:srgbClr val="D1FFF6"/>
    <a:srgbClr val="00FFCC"/>
    <a:srgbClr val="00CC99"/>
    <a:srgbClr val="008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794" y="-90"/>
      </p:cViewPr>
      <p:guideLst>
        <p:guide orient="horz" pos="3071"/>
        <p:guide pos="216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8788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68" tIns="45634" rIns="91268" bIns="45634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19538" y="0"/>
            <a:ext cx="29210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68" tIns="45634" rIns="91268" bIns="45634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11238" y="752475"/>
            <a:ext cx="4816475" cy="3613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2338" y="4665663"/>
            <a:ext cx="4995862" cy="436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68" tIns="45634" rIns="91268" bIns="456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56713"/>
            <a:ext cx="2998788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68" tIns="45634" rIns="91268" bIns="45634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19538" y="9256713"/>
            <a:ext cx="2921000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68" tIns="45634" rIns="91268" bIns="45634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/>
              </a:defRPr>
            </a:lvl1pPr>
          </a:lstStyle>
          <a:p>
            <a:pPr>
              <a:defRPr/>
            </a:pPr>
            <a:fld id="{35D5C0A4-7559-4775-86F4-9DCB8E68011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 txBox="1">
            <a:spLocks noGrp="1" noChangeArrowheads="1"/>
          </p:cNvSpPr>
          <p:nvPr/>
        </p:nvSpPr>
        <p:spPr bwMode="auto">
          <a:xfrm>
            <a:off x="3919538" y="9256713"/>
            <a:ext cx="2921000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268" tIns="45634" rIns="91268" bIns="45634" anchor="b"/>
          <a:lstStyle/>
          <a:p>
            <a:pPr algn="r" eaLnBrk="0" hangingPunct="0"/>
            <a:fld id="{5C7388A7-2B26-464A-85C2-E98DF1DAC8F7}" type="slidenum">
              <a:rPr lang="fr-FR" sz="1200"/>
              <a:pPr algn="r" eaLnBrk="0" hangingPunct="0"/>
              <a:t>1</a:t>
            </a:fld>
            <a:endParaRPr lang="fr-FR" sz="12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EA79376-2D60-4A8B-BDDF-2EAA31CBC7C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2272538-0140-4B70-90A6-C3ED802B2B7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23B2712-5A21-40B1-9236-376AF9E18A2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5F3666F-B2C2-48CF-BFC0-7F84DED17B3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3084216-5184-4C85-B950-47C28584633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83D496-330E-4178-99CD-24570F79EDB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C99CC40-6DE0-4466-A1BF-5E695A6677C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EF7DFCE-AF8F-4559-B5CF-8810B2D7C11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A9005D5-9AD5-4190-AD1E-6B92D5D1F0C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595307-0FB1-4484-BDCE-4E7A5CE70E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18EE217-730E-430A-A11C-726511F1B03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 du masque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+mn-lt"/>
              </a:defRPr>
            </a:lvl1pPr>
          </a:lstStyle>
          <a:p>
            <a:pPr>
              <a:defRPr/>
            </a:pPr>
            <a:fld id="{887BDE00-5B5D-4E57-BD93-5B4BEB65EF0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grpSp>
        <p:nvGrpSpPr>
          <p:cNvPr id="7175" name="Group 7"/>
          <p:cNvGrpSpPr>
            <a:grpSpLocks/>
          </p:cNvGrpSpPr>
          <p:nvPr/>
        </p:nvGrpSpPr>
        <p:grpSpPr bwMode="auto">
          <a:xfrm>
            <a:off x="76200" y="0"/>
            <a:ext cx="8686800" cy="6553200"/>
            <a:chOff x="48" y="0"/>
            <a:chExt cx="5472" cy="4128"/>
          </a:xfrm>
        </p:grpSpPr>
        <p:pic>
          <p:nvPicPr>
            <p:cNvPr id="7176" name="Picture 8" descr="I:\WEB\logo\partenaires\cepii.gif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48" y="48"/>
              <a:ext cx="497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3" name="Line 9"/>
            <p:cNvSpPr>
              <a:spLocks noChangeShapeType="1"/>
            </p:cNvSpPr>
            <p:nvPr/>
          </p:nvSpPr>
          <p:spPr bwMode="auto">
            <a:xfrm>
              <a:off x="144" y="720"/>
              <a:ext cx="0" cy="3408"/>
            </a:xfrm>
            <a:prstGeom prst="line">
              <a:avLst/>
            </a:prstGeom>
            <a:noFill/>
            <a:ln w="57150">
              <a:solidFill>
                <a:srgbClr val="0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fr-FR"/>
            </a:p>
          </p:txBody>
        </p:sp>
        <p:sp>
          <p:nvSpPr>
            <p:cNvPr id="1034" name="Line 10"/>
            <p:cNvSpPr>
              <a:spLocks noChangeShapeType="1"/>
            </p:cNvSpPr>
            <p:nvPr/>
          </p:nvSpPr>
          <p:spPr bwMode="auto">
            <a:xfrm>
              <a:off x="624" y="192"/>
              <a:ext cx="4896" cy="0"/>
            </a:xfrm>
            <a:prstGeom prst="line">
              <a:avLst/>
            </a:prstGeom>
            <a:noFill/>
            <a:ln w="50800">
              <a:solidFill>
                <a:srgbClr val="0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fr-FR"/>
            </a:p>
          </p:txBody>
        </p:sp>
        <p:sp>
          <p:nvSpPr>
            <p:cNvPr id="1035" name="Text Box 11"/>
            <p:cNvSpPr txBox="1">
              <a:spLocks noChangeArrowheads="1"/>
            </p:cNvSpPr>
            <p:nvPr/>
          </p:nvSpPr>
          <p:spPr bwMode="auto">
            <a:xfrm>
              <a:off x="768" y="0"/>
              <a:ext cx="475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50000"/>
                </a:spcBef>
                <a:defRPr/>
              </a:pPr>
              <a:endParaRPr lang="fr-FR" sz="1200" i="1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just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just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just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just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just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just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just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just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285875"/>
            <a:ext cx="7772400" cy="2000250"/>
          </a:xfrm>
        </p:spPr>
        <p:txBody>
          <a:bodyPr/>
          <a:lstStyle/>
          <a:p>
            <a:r>
              <a:rPr lang="fr-FR"/>
              <a:t>CHELEM</a:t>
            </a:r>
            <a:br>
              <a:rPr lang="fr-FR"/>
            </a:br>
            <a:r>
              <a:rPr lang="fr-FR"/>
              <a:t>commerce international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42938" y="3500438"/>
            <a:ext cx="7500937" cy="2138362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fr-FR"/>
              <a:t>Méthodes de construction</a:t>
            </a:r>
          </a:p>
          <a:p>
            <a:pPr marL="0" indent="0" algn="ctr">
              <a:buFontTx/>
              <a:buNone/>
            </a:pPr>
            <a:r>
              <a:rPr lang="fr-FR"/>
              <a:t>de la base de données du CEPII </a:t>
            </a:r>
          </a:p>
        </p:txBody>
      </p:sp>
      <p:sp>
        <p:nvSpPr>
          <p:cNvPr id="8196" name="Espace réservé du numéro de diapositive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5B44E6F8-1CAF-47A2-90B4-22E033DE0A31}" type="slidenum">
              <a:rPr lang="fr-FR" sz="1400"/>
              <a:pPr algn="r" eaLnBrk="0" hangingPunct="0"/>
              <a:t>1</a:t>
            </a:fld>
            <a:endParaRPr lang="fr-FR" sz="1400"/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4419600" y="5181600"/>
            <a:ext cx="3886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fr-FR"/>
              <a:t>Alix de SAINT VAULRY</a:t>
            </a:r>
          </a:p>
          <a:p>
            <a:pPr algn="ctr" eaLnBrk="0" hangingPunct="0">
              <a:spcBef>
                <a:spcPct val="50000"/>
              </a:spcBef>
            </a:pPr>
            <a:r>
              <a:rPr lang="fr-FR"/>
              <a:t>Août 2008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u numéro de diapositive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38D04A37-8D2A-4012-8336-25EFE52ED079}" type="slidenum">
              <a:rPr lang="fr-FR" sz="1400"/>
              <a:pPr algn="r" eaLnBrk="0" hangingPunct="0"/>
              <a:t>2</a:t>
            </a:fld>
            <a:endParaRPr lang="fr-FR" sz="140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500063"/>
            <a:ext cx="7772400" cy="500062"/>
          </a:xfrm>
        </p:spPr>
        <p:txBody>
          <a:bodyPr/>
          <a:lstStyle/>
          <a:p>
            <a:r>
              <a:rPr lang="fr-FR" sz="2400" b="1">
                <a:solidFill>
                  <a:srgbClr val="008080"/>
                </a:solidFill>
              </a:rPr>
              <a:t>Contenu de la base de données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14375" y="1500188"/>
            <a:ext cx="7715250" cy="485775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fr-FR" sz="1800" u="sng"/>
              <a:t>Flux croisés de commerce international</a:t>
            </a:r>
            <a:r>
              <a:rPr lang="fr-FR" sz="1800">
                <a:solidFill>
                  <a:srgbClr val="FF3399"/>
                </a:solidFill>
              </a:rPr>
              <a:t> 				</a:t>
            </a:r>
            <a:r>
              <a:rPr lang="fr-FR" sz="1800"/>
              <a:t>(exportateur, importateur, produit, année)</a:t>
            </a:r>
          </a:p>
          <a:p>
            <a:pPr>
              <a:spcBef>
                <a:spcPts val="1200"/>
              </a:spcBef>
            </a:pPr>
            <a:r>
              <a:rPr lang="fr-FR" sz="1800"/>
              <a:t>Données </a:t>
            </a:r>
            <a:r>
              <a:rPr lang="fr-FR" sz="1800" u="sng"/>
              <a:t>annuelles</a:t>
            </a:r>
            <a:r>
              <a:rPr lang="fr-FR" sz="1800"/>
              <a:t> depuis 1967</a:t>
            </a:r>
          </a:p>
          <a:p>
            <a:pPr>
              <a:spcBef>
                <a:spcPts val="1200"/>
              </a:spcBef>
            </a:pPr>
            <a:r>
              <a:rPr lang="fr-FR" sz="1800" u="sng"/>
              <a:t>Valeurs</a:t>
            </a:r>
            <a:r>
              <a:rPr lang="fr-FR" sz="1800"/>
              <a:t> en millions de </a:t>
            </a:r>
            <a:r>
              <a:rPr lang="fr-FR" sz="1800" u="sng"/>
              <a:t>dollars</a:t>
            </a:r>
            <a:r>
              <a:rPr lang="fr-FR" sz="1800"/>
              <a:t> courants des États-Unis</a:t>
            </a:r>
            <a:endParaRPr lang="fr-FR" sz="1800" u="sng"/>
          </a:p>
          <a:p>
            <a:pPr>
              <a:spcBef>
                <a:spcPts val="1200"/>
              </a:spcBef>
            </a:pPr>
            <a:r>
              <a:rPr lang="fr-FR" sz="1800" u="sng"/>
              <a:t>Couverture mondiale</a:t>
            </a:r>
            <a:r>
              <a:rPr lang="fr-FR" sz="1800"/>
              <a:t> : 94 pays/zones (et une zone « non définis ailleurs »)</a:t>
            </a:r>
          </a:p>
          <a:p>
            <a:pPr>
              <a:spcBef>
                <a:spcPts val="1200"/>
              </a:spcBef>
            </a:pPr>
            <a:r>
              <a:rPr lang="fr-FR" sz="1800"/>
              <a:t>3 </a:t>
            </a:r>
            <a:r>
              <a:rPr lang="fr-FR" sz="1800" u="sng"/>
              <a:t>nomenclatures sectorielles</a:t>
            </a:r>
            <a:r>
              <a:rPr lang="fr-FR" sz="1800"/>
              <a:t> :					CHELEM (71 catégories), GTAP (43 catégories), CITI (147 catégories)</a:t>
            </a:r>
          </a:p>
          <a:p>
            <a:pPr>
              <a:spcBef>
                <a:spcPts val="1200"/>
              </a:spcBef>
            </a:pPr>
            <a:r>
              <a:rPr lang="fr-FR" sz="1800"/>
              <a:t>Multiples </a:t>
            </a:r>
            <a:r>
              <a:rPr lang="fr-FR" sz="1800" u="sng"/>
              <a:t>agrégations</a:t>
            </a:r>
            <a:r>
              <a:rPr lang="fr-FR" sz="1800"/>
              <a:t> sectorielles :					filières de production, stades de production, niveaux technologiques…</a:t>
            </a:r>
          </a:p>
          <a:p>
            <a:pPr>
              <a:spcBef>
                <a:spcPts val="1200"/>
              </a:spcBef>
            </a:pPr>
            <a:r>
              <a:rPr lang="fr-FR" sz="1800"/>
              <a:t>Multiples </a:t>
            </a:r>
            <a:r>
              <a:rPr lang="fr-FR" sz="1800" u="sng"/>
              <a:t>indicateurs</a:t>
            </a:r>
            <a:r>
              <a:rPr lang="fr-FR" sz="1800"/>
              <a:t> :						soldes, taux de couverture, avantages comparatifs révélés,			variation de part à l’exportation avec effets de structure et de performance…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u numéro de diapositive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7F50A8F5-4814-4B5C-AE49-460171CA5D2B}" type="slidenum">
              <a:rPr lang="fr-FR" sz="1400"/>
              <a:pPr algn="r" eaLnBrk="0" hangingPunct="0"/>
              <a:t>3</a:t>
            </a:fld>
            <a:endParaRPr lang="fr-FR" sz="140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328613"/>
          </a:xfrm>
        </p:spPr>
        <p:txBody>
          <a:bodyPr/>
          <a:lstStyle/>
          <a:p>
            <a:r>
              <a:rPr lang="fr-FR" sz="2400" b="1">
                <a:solidFill>
                  <a:srgbClr val="008080"/>
                </a:solidFill>
              </a:rPr>
              <a:t>Une base harmonisée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285875"/>
            <a:ext cx="8101013" cy="5286375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fr-FR" sz="1800"/>
              <a:t>Pour </a:t>
            </a:r>
            <a:r>
              <a:rPr lang="fr-FR" sz="1800" u="sng"/>
              <a:t>chaque flux d’échanges du pays </a:t>
            </a:r>
            <a:r>
              <a:rPr lang="fr-FR" sz="1800" i="1" u="sng"/>
              <a:t>i</a:t>
            </a:r>
            <a:r>
              <a:rPr lang="fr-FR" sz="1800" u="sng"/>
              <a:t> vers le pays </a:t>
            </a:r>
            <a:r>
              <a:rPr lang="fr-FR" sz="1800" i="1" u="sng"/>
              <a:t>j</a:t>
            </a:r>
            <a:r>
              <a:rPr lang="fr-FR" sz="1800"/>
              <a:t>, il peut y avoir :</a:t>
            </a:r>
          </a:p>
          <a:p>
            <a:pPr lvl="1">
              <a:spcBef>
                <a:spcPts val="1200"/>
              </a:spcBef>
              <a:buFont typeface="Times New Roman"/>
              <a:buChar char="−"/>
            </a:pPr>
            <a:r>
              <a:rPr lang="fr-FR" sz="1800" u="sng"/>
              <a:t>1 déclaration</a:t>
            </a:r>
            <a:r>
              <a:rPr lang="fr-FR" sz="1800"/>
              <a:t> du pays exportateur </a:t>
            </a:r>
            <a:r>
              <a:rPr lang="fr-FR" sz="1800" i="1"/>
              <a:t>i</a:t>
            </a:r>
            <a:r>
              <a:rPr lang="fr-FR" sz="1800"/>
              <a:t> ou du pays importateur </a:t>
            </a:r>
            <a:r>
              <a:rPr lang="fr-FR" sz="1800" i="1"/>
              <a:t>j</a:t>
            </a:r>
          </a:p>
          <a:p>
            <a:pPr lvl="1">
              <a:spcBef>
                <a:spcPts val="1200"/>
              </a:spcBef>
              <a:buFont typeface="Times New Roman"/>
              <a:buChar char="−"/>
            </a:pPr>
            <a:r>
              <a:rPr lang="fr-FR" sz="1800" u="sng"/>
              <a:t>2 déclarations</a:t>
            </a:r>
            <a:r>
              <a:rPr lang="fr-FR" sz="1800"/>
              <a:t> du pays exportateur </a:t>
            </a:r>
            <a:r>
              <a:rPr lang="fr-FR" sz="1800" i="1"/>
              <a:t>i</a:t>
            </a:r>
            <a:r>
              <a:rPr lang="fr-FR" sz="1800"/>
              <a:t> et du pays importateur </a:t>
            </a:r>
            <a:r>
              <a:rPr lang="fr-FR" sz="1800" i="1"/>
              <a:t>j </a:t>
            </a:r>
            <a:r>
              <a:rPr lang="fr-FR" sz="1800"/>
              <a:t>:			elles </a:t>
            </a:r>
            <a:r>
              <a:rPr lang="fr-FR" sz="1800" u="sng"/>
              <a:t>doivent être harmonisées</a:t>
            </a:r>
          </a:p>
          <a:p>
            <a:pPr lvl="1">
              <a:spcBef>
                <a:spcPts val="1200"/>
              </a:spcBef>
              <a:buFont typeface="Times New Roman"/>
              <a:buChar char="−"/>
            </a:pPr>
            <a:r>
              <a:rPr lang="fr-FR" sz="1800" u="sng"/>
              <a:t>pas de déclaration</a:t>
            </a:r>
            <a:r>
              <a:rPr lang="fr-FR" sz="1800"/>
              <a:t> du tout : il faut </a:t>
            </a:r>
            <a:r>
              <a:rPr lang="fr-FR" sz="1800" u="sng"/>
              <a:t>estimer</a:t>
            </a:r>
            <a:r>
              <a:rPr lang="fr-FR" sz="1800"/>
              <a:t> le flux.</a:t>
            </a:r>
          </a:p>
          <a:p>
            <a:pPr>
              <a:spcBef>
                <a:spcPts val="1200"/>
              </a:spcBef>
              <a:buFontTx/>
              <a:buNone/>
            </a:pPr>
            <a:endParaRPr lang="fr-FR" sz="1800" u="sng"/>
          </a:p>
          <a:p>
            <a:pPr>
              <a:spcBef>
                <a:spcPts val="1200"/>
              </a:spcBef>
            </a:pPr>
            <a:r>
              <a:rPr lang="fr-FR" sz="1800"/>
              <a:t>Une </a:t>
            </a:r>
            <a:r>
              <a:rPr lang="fr-FR" sz="1800" u="sng"/>
              <a:t>base de données harmonisée</a:t>
            </a:r>
            <a:r>
              <a:rPr lang="fr-FR" sz="1800"/>
              <a:t>, c’est :</a:t>
            </a:r>
          </a:p>
          <a:p>
            <a:pPr lvl="1">
              <a:spcBef>
                <a:spcPts val="1200"/>
              </a:spcBef>
              <a:buFont typeface="Times New Roman"/>
              <a:buChar char="−"/>
            </a:pPr>
            <a:r>
              <a:rPr lang="fr-FR" sz="1800"/>
              <a:t>des données </a:t>
            </a:r>
            <a:r>
              <a:rPr lang="fr-FR" sz="1800" u="sng"/>
              <a:t>cohérentes</a:t>
            </a:r>
            <a:r>
              <a:rPr lang="fr-FR" sz="1800"/>
              <a:t> dans le temps et dans l’espace (</a:t>
            </a:r>
            <a:r>
              <a:rPr lang="fr-FR" sz="1800" u="sng"/>
              <a:t>produits</a:t>
            </a:r>
            <a:r>
              <a:rPr lang="fr-FR" sz="1800"/>
              <a:t> et </a:t>
            </a:r>
            <a:r>
              <a:rPr lang="fr-FR" sz="1800" u="sng"/>
              <a:t>pays</a:t>
            </a:r>
            <a:r>
              <a:rPr lang="fr-FR" sz="1800"/>
              <a:t>)</a:t>
            </a:r>
            <a:endParaRPr lang="fr-FR" sz="1800" u="sng"/>
          </a:p>
          <a:p>
            <a:pPr lvl="1">
              <a:spcBef>
                <a:spcPts val="1200"/>
              </a:spcBef>
              <a:buFont typeface="Times New Roman"/>
              <a:buChar char="−"/>
            </a:pPr>
            <a:r>
              <a:rPr lang="fr-FR" sz="1800"/>
              <a:t>une </a:t>
            </a:r>
            <a:r>
              <a:rPr lang="fr-FR" sz="1800" u="sng"/>
              <a:t>couverture mondiale</a:t>
            </a:r>
            <a:r>
              <a:rPr lang="fr-FR" sz="1800"/>
              <a:t> avec le maximum de détail possible compatible avec la qualité des données</a:t>
            </a:r>
          </a:p>
          <a:p>
            <a:pPr lvl="1">
              <a:spcBef>
                <a:spcPts val="1200"/>
              </a:spcBef>
              <a:buFont typeface="Times New Roman"/>
              <a:buChar char="−"/>
            </a:pPr>
            <a:r>
              <a:rPr lang="fr-FR" sz="1800"/>
              <a:t>des données </a:t>
            </a:r>
            <a:r>
              <a:rPr lang="fr-FR" sz="1800" u="sng"/>
              <a:t>exhaustives</a:t>
            </a:r>
            <a:r>
              <a:rPr lang="fr-FR" sz="1800"/>
              <a:t> (les flux manquants sont estimés).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u numéro de diapositive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59969ABE-4D8C-41E0-B0AD-730D483B2EF0}" type="slidenum">
              <a:rPr lang="fr-FR" sz="1400"/>
              <a:pPr algn="r" eaLnBrk="0" hangingPunct="0"/>
              <a:t>4</a:t>
            </a:fld>
            <a:endParaRPr lang="fr-FR" sz="140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457200"/>
            <a:ext cx="6477000" cy="381000"/>
          </a:xfrm>
        </p:spPr>
        <p:txBody>
          <a:bodyPr/>
          <a:lstStyle/>
          <a:p>
            <a:r>
              <a:rPr lang="fr-FR" sz="2400" b="1">
                <a:solidFill>
                  <a:srgbClr val="008080"/>
                </a:solidFill>
              </a:rPr>
              <a:t>Sources</a:t>
            </a:r>
            <a:endParaRPr lang="fr-FR">
              <a:solidFill>
                <a:srgbClr val="008080"/>
              </a:solidFill>
            </a:endParaRP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285875"/>
            <a:ext cx="7848600" cy="5191125"/>
          </a:xfrm>
        </p:spPr>
        <p:txBody>
          <a:bodyPr/>
          <a:lstStyle/>
          <a:p>
            <a:pPr marL="0" indent="0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tabLst>
                <a:tab pos="190500" algn="l"/>
              </a:tabLst>
            </a:pPr>
            <a:r>
              <a:rPr lang="fr-FR" sz="1800"/>
              <a:t>	Source principale : la base de données </a:t>
            </a:r>
            <a:r>
              <a:rPr lang="fr-FR" sz="1800" u="sng"/>
              <a:t>COMTRADE</a:t>
            </a:r>
            <a:r>
              <a:rPr lang="fr-FR" sz="1800"/>
              <a:t> de l’ONU</a:t>
            </a:r>
          </a:p>
          <a:p>
            <a:pPr marL="0" indent="0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tabLst>
                <a:tab pos="190500" algn="l"/>
              </a:tabLst>
            </a:pPr>
            <a:r>
              <a:rPr lang="fr-FR" sz="1800"/>
              <a:t>	</a:t>
            </a:r>
            <a:r>
              <a:rPr lang="fr-FR" sz="1800" u="sng"/>
              <a:t>FMI</a:t>
            </a:r>
            <a:r>
              <a:rPr lang="fr-FR" sz="1800"/>
              <a:t> (Direction of Trade Statistics)</a:t>
            </a:r>
          </a:p>
          <a:p>
            <a:pPr marL="0" indent="0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tabLst>
                <a:tab pos="190500" algn="l"/>
              </a:tabLst>
            </a:pPr>
            <a:r>
              <a:rPr lang="fr-FR" sz="1800"/>
              <a:t>	Autres </a:t>
            </a:r>
            <a:r>
              <a:rPr lang="fr-FR" sz="1800" u="sng"/>
              <a:t>sources internationales</a:t>
            </a:r>
            <a:r>
              <a:rPr lang="fr-FR" sz="1800"/>
              <a:t> (OCDE, CNUCED, Banque mondiale)</a:t>
            </a:r>
          </a:p>
          <a:p>
            <a:pPr marL="0" indent="0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tabLst>
                <a:tab pos="190500" algn="l"/>
              </a:tabLst>
            </a:pPr>
            <a:r>
              <a:rPr lang="fr-FR" sz="1800"/>
              <a:t>	</a:t>
            </a:r>
            <a:r>
              <a:rPr lang="fr-FR" sz="1800" u="sng"/>
              <a:t>Sources nationales</a:t>
            </a:r>
            <a:r>
              <a:rPr lang="fr-FR" sz="1800"/>
              <a:t> (Hong Kong pour ses réexportations, Taïwan…)</a:t>
            </a:r>
          </a:p>
          <a:p>
            <a:pPr marL="0" indent="0">
              <a:lnSpc>
                <a:spcPct val="15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90500" algn="l"/>
              </a:tabLst>
            </a:pPr>
            <a:endParaRPr lang="fr-FR" sz="1400"/>
          </a:p>
          <a:p>
            <a:pPr marL="0" indent="0">
              <a:lnSpc>
                <a:spcPct val="15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90500" algn="l"/>
              </a:tabLst>
            </a:pPr>
            <a:endParaRPr lang="fr-FR" sz="1800" u="sn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numéro de diapositive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4CACC903-AE92-4C97-98BC-032341EC44BA}" type="slidenum">
              <a:rPr lang="fr-FR" sz="1400"/>
              <a:pPr algn="r" eaLnBrk="0" hangingPunct="0"/>
              <a:t>5</a:t>
            </a:fld>
            <a:endParaRPr lang="fr-FR" sz="140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457200"/>
            <a:ext cx="6477000" cy="381000"/>
          </a:xfrm>
        </p:spPr>
        <p:txBody>
          <a:bodyPr/>
          <a:lstStyle/>
          <a:p>
            <a:r>
              <a:rPr lang="fr-FR" sz="2400" b="1">
                <a:solidFill>
                  <a:srgbClr val="008080"/>
                </a:solidFill>
              </a:rPr>
              <a:t>Processus de construction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57313"/>
            <a:ext cx="8229600" cy="5119687"/>
          </a:xfrm>
        </p:spPr>
        <p:txBody>
          <a:bodyPr/>
          <a:lstStyle/>
          <a:p>
            <a:pPr marL="0" indent="-190500" defTabSz="285750">
              <a:spcBef>
                <a:spcPts val="600"/>
              </a:spcBef>
              <a:buFontTx/>
              <a:buNone/>
              <a:tabLst>
                <a:tab pos="190500" algn="l"/>
              </a:tabLst>
            </a:pPr>
            <a:r>
              <a:rPr lang="fr-FR" sz="1800" u="sng"/>
              <a:t>7 étapes</a:t>
            </a:r>
            <a:r>
              <a:rPr lang="fr-FR" sz="1800"/>
              <a:t> : 	</a:t>
            </a:r>
          </a:p>
          <a:p>
            <a:pPr lvl="1" defTabSz="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190500" algn="l"/>
              </a:tabLst>
            </a:pPr>
            <a:r>
              <a:rPr lang="fr-FR" sz="1800"/>
              <a:t>  A. Premiers tests, agrégations, tests de cohérence</a:t>
            </a:r>
          </a:p>
          <a:p>
            <a:pPr lvl="1" defTabSz="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190500" algn="l"/>
              </a:tabLst>
            </a:pPr>
            <a:r>
              <a:rPr lang="fr-FR" sz="1800"/>
              <a:t>	B. Réexportations et réimportations</a:t>
            </a:r>
          </a:p>
          <a:p>
            <a:pPr lvl="1" defTabSz="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190500" algn="l"/>
              </a:tabLst>
            </a:pPr>
            <a:r>
              <a:rPr lang="fr-FR" sz="1800"/>
              <a:t>	C. Données manquantes pour des pays déclarant habituellement</a:t>
            </a:r>
          </a:p>
          <a:p>
            <a:pPr lvl="1" defTabSz="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190500" algn="l"/>
              </a:tabLst>
            </a:pPr>
            <a:r>
              <a:rPr lang="fr-FR" sz="1800"/>
              <a:t>	D. Décafage (on retire le fret et l’assurance des importations </a:t>
            </a:r>
            <a:r>
              <a:rPr lang="fr-FR" sz="1800" i="1"/>
              <a:t>caf</a:t>
            </a:r>
            <a:r>
              <a:rPr lang="fr-FR" sz="1800"/>
              <a:t>)</a:t>
            </a:r>
          </a:p>
          <a:p>
            <a:pPr lvl="1" defTabSz="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190500" algn="l"/>
              </a:tabLst>
            </a:pPr>
            <a:r>
              <a:rPr lang="fr-FR" sz="1800"/>
              <a:t>	E. Comparaison des flux miroir</a:t>
            </a:r>
          </a:p>
          <a:p>
            <a:pPr lvl="1" defTabSz="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190500" algn="l"/>
              </a:tabLst>
            </a:pPr>
            <a:r>
              <a:rPr lang="fr-FR" sz="1800"/>
              <a:t>	F. Corrections</a:t>
            </a:r>
          </a:p>
          <a:p>
            <a:pPr lvl="1" defTabSz="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190500" algn="l"/>
              </a:tabLst>
            </a:pPr>
            <a:r>
              <a:rPr lang="fr-FR" sz="1800"/>
              <a:t>	G. Harmonisation</a:t>
            </a:r>
          </a:p>
          <a:p>
            <a:pPr lvl="1" defTabSz="285750">
              <a:spcBef>
                <a:spcPts val="600"/>
              </a:spcBef>
              <a:buFontTx/>
              <a:buNone/>
              <a:tabLst>
                <a:tab pos="190500" algn="l"/>
              </a:tabLst>
            </a:pPr>
            <a:endParaRPr lang="fr-FR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pii2">
  <a:themeElements>
    <a:clrScheme name="cepii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epii2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epii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pii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pii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pii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pii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pii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pii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Office\Modèles\Modèles de présentation\cepii2.pot</Template>
  <TotalTime>2084</TotalTime>
  <Words>84</Words>
  <Application>Microsoft PowerPoint</Application>
  <PresentationFormat>Affichage à l'écran (4:3)</PresentationFormat>
  <Paragraphs>43</Paragraphs>
  <Slides>5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cepii2</vt:lpstr>
      <vt:lpstr>CHELEM commerce international</vt:lpstr>
      <vt:lpstr>Contenu de la base de données</vt:lpstr>
      <vt:lpstr>Une base harmonisée</vt:lpstr>
      <vt:lpstr>Sources</vt:lpstr>
      <vt:lpstr>Processus de construction</vt:lpstr>
    </vt:vector>
  </TitlesOfParts>
  <Company>cepii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Aucun titre de diapositive</dc:title>
  <dc:creator>nomutilisateur</dc:creator>
  <cp:lastModifiedBy>makdoud sabiha</cp:lastModifiedBy>
  <cp:revision>204</cp:revision>
  <cp:lastPrinted>2008-06-30T12:10:41Z</cp:lastPrinted>
  <dcterms:created xsi:type="dcterms:W3CDTF">2003-12-04T15:43:55Z</dcterms:created>
  <dcterms:modified xsi:type="dcterms:W3CDTF">2010-02-13T16:44:31Z</dcterms:modified>
</cp:coreProperties>
</file>