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81" r:id="rId12"/>
    <p:sldId id="286" r:id="rId13"/>
    <p:sldId id="282" r:id="rId14"/>
    <p:sldId id="283" r:id="rId15"/>
    <p:sldId id="284" r:id="rId16"/>
    <p:sldId id="285" r:id="rId17"/>
    <p:sldId id="269" r:id="rId18"/>
    <p:sldId id="268" r:id="rId19"/>
    <p:sldId id="270" r:id="rId20"/>
    <p:sldId id="271" r:id="rId21"/>
    <p:sldId id="272" r:id="rId22"/>
    <p:sldId id="273" r:id="rId23"/>
    <p:sldId id="274" r:id="rId24"/>
    <p:sldId id="275" r:id="rId25"/>
    <p:sldId id="276" r:id="rId26"/>
    <p:sldId id="287" r:id="rId27"/>
    <p:sldId id="277" r:id="rId28"/>
    <p:sldId id="278" r:id="rId29"/>
    <p:sldId id="279" r:id="rId30"/>
    <p:sldId id="288" r:id="rId31"/>
    <p:sldId id="280" r:id="rId32"/>
  </p:sldIdLst>
  <p:sldSz cx="18288000" cy="10287000"/>
  <p:notesSz cx="6858000" cy="9144000"/>
  <p:embeddedFontLst>
    <p:embeddedFont>
      <p:font typeface="Anton" pitchFamily="2" charset="0"/>
      <p:regular r:id="rId34"/>
    </p:embeddedFont>
    <p:embeddedFont>
      <p:font typeface="Calibri" panose="020F0502020204030204" pitchFamily="34" charset="0"/>
      <p:regular r:id="rId35"/>
      <p:bold r:id="rId36"/>
      <p:italic r:id="rId37"/>
      <p:boldItalic r:id="rId38"/>
    </p:embeddedFont>
    <p:embeddedFont>
      <p:font typeface="Lucida Sans Unicode" panose="020B0602030504020204" pitchFamily="34" charset="0"/>
      <p:regular r:id="rId39"/>
    </p:embeddedFont>
    <p:embeddedFont>
      <p:font typeface="Monotype Corsiva" panose="03010101010201010101" pitchFamily="66" charset="0"/>
      <p:italic r:id="rId40"/>
    </p:embeddedFont>
    <p:embeddedFont>
      <p:font typeface="Montserrat" panose="02000000000000000000" pitchFamily="2" charset="0"/>
      <p:regular r:id="rId41"/>
    </p:embeddedFont>
    <p:embeddedFont>
      <p:font typeface="Montserrat Bold" pitchFamily="2" charset="0"/>
      <p:regular r:id="rId42"/>
    </p:embeddedFont>
    <p:embeddedFont>
      <p:font typeface="Montserrat Medium" panose="02000000000000000000" pitchFamily="2" charset="0"/>
      <p:regular r:id="rId43"/>
    </p:embeddedFont>
    <p:embeddedFont>
      <p:font typeface="Open Sans Bold" panose="020B0806030504020204" pitchFamily="34" charset="0"/>
      <p:regular r:id="rId44"/>
    </p:embeddedFont>
    <p:embeddedFont>
      <p:font typeface="Verdana" panose="020B0604030504040204" pitchFamily="34" charset="0"/>
      <p:regular r:id="rId45"/>
      <p:bold r:id="rId46"/>
      <p:italic r:id="rId47"/>
      <p:boldItalic r:id="rId48"/>
    </p:embeddedFont>
    <p:embeddedFont>
      <p:font typeface="Wingdings 2" pitchFamily="2" charset="2"/>
      <p:regular r:id="rId49"/>
    </p:embeddedFont>
    <p:embeddedFont>
      <p:font typeface="Wingdings 3" pitchFamily="2" charset="2"/>
      <p:regular r:id="rId50"/>
    </p:embeddedFont>
  </p:embeddedFontLst>
  <p:defaultTextStyle>
    <a:defPPr>
      <a:defRPr lang="en-US"/>
    </a:defPPr>
    <a:lvl1pPr marL="0" algn="l" defTabSz="914386" rtl="0" eaLnBrk="1" latinLnBrk="0" hangingPunct="1">
      <a:defRPr sz="1800" kern="1200">
        <a:solidFill>
          <a:schemeClr val="tx1"/>
        </a:solidFill>
        <a:latin typeface="+mn-lt"/>
        <a:ea typeface="+mn-ea"/>
        <a:cs typeface="+mn-cs"/>
      </a:defRPr>
    </a:lvl1pPr>
    <a:lvl2pPr marL="457193"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1"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7"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22" autoAdjust="0"/>
  </p:normalViewPr>
  <p:slideViewPr>
    <p:cSldViewPr>
      <p:cViewPr>
        <p:scale>
          <a:sx n="62" d="100"/>
          <a:sy n="62" d="100"/>
        </p:scale>
        <p:origin x="-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fntdata" /><Relationship Id="rId42" Type="http://schemas.openxmlformats.org/officeDocument/2006/relationships/font" Target="fonts/font9.fntdata" /><Relationship Id="rId47" Type="http://schemas.openxmlformats.org/officeDocument/2006/relationships/font" Target="fonts/font14.fntdata" /><Relationship Id="rId50" Type="http://schemas.openxmlformats.org/officeDocument/2006/relationships/font" Target="fonts/font17.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38" Type="http://schemas.openxmlformats.org/officeDocument/2006/relationships/font" Target="fonts/font5.fntdata" /><Relationship Id="rId46" Type="http://schemas.openxmlformats.org/officeDocument/2006/relationships/font" Target="fonts/font13.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8.fntdata"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font" Target="fonts/font4.fntdata" /><Relationship Id="rId40" Type="http://schemas.openxmlformats.org/officeDocument/2006/relationships/font" Target="fonts/font7.fntdata" /><Relationship Id="rId45" Type="http://schemas.openxmlformats.org/officeDocument/2006/relationships/font" Target="fonts/font12.fntdata"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3.fntdata" /><Relationship Id="rId49" Type="http://schemas.openxmlformats.org/officeDocument/2006/relationships/font" Target="fonts/font16.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11.fntdata"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font" Target="fonts/font2.fntdata" /><Relationship Id="rId43" Type="http://schemas.openxmlformats.org/officeDocument/2006/relationships/font" Target="fonts/font10.fntdata" /><Relationship Id="rId48" Type="http://schemas.openxmlformats.org/officeDocument/2006/relationships/font" Target="fonts/font15.fntdata" /><Relationship Id="rId8" Type="http://schemas.openxmlformats.org/officeDocument/2006/relationships/slide" Target="slides/slide7.xml" /><Relationship Id="rId51" Type="http://schemas.openxmlformats.org/officeDocument/2006/relationships/presProps" Target="presProps.xml" /></Relationships>
</file>

<file path=ppt/charts/_rels/chart1.xml.rels><?xml version="1.0" encoding="UTF-8" standalone="yes"?>
<Relationships xmlns="http://schemas.openxmlformats.org/package/2006/relationships"><Relationship Id="rId2" Type="http://schemas.openxmlformats.org/officeDocument/2006/relationships/oleObject" Target="Classeur2" TargetMode="External" /><Relationship Id="rId1" Type="http://schemas.openxmlformats.org/officeDocument/2006/relationships/image" Target="../media/image10.jpeg" /></Relationships>
</file>

<file path=ppt/charts/_rels/chart2.xml.rels><?xml version="1.0" encoding="UTF-8" standalone="yes"?>
<Relationships xmlns="http://schemas.openxmlformats.org/package/2006/relationships"><Relationship Id="rId2" Type="http://schemas.openxmlformats.org/officeDocument/2006/relationships/oleObject" Target="Classeur4" TargetMode="External" /><Relationship Id="rId1" Type="http://schemas.openxmlformats.org/officeDocument/2006/relationships/image" Target="../media/image11.jpeg" /></Relationships>
</file>

<file path=ppt/charts/_rels/chart3.xml.rels><?xml version="1.0" encoding="UTF-8" standalone="yes"?>
<Relationships xmlns="http://schemas.openxmlformats.org/package/2006/relationships"><Relationship Id="rId2" Type="http://schemas.openxmlformats.org/officeDocument/2006/relationships/oleObject" Target="Classeur4" TargetMode="External" /><Relationship Id="rId1" Type="http://schemas.openxmlformats.org/officeDocument/2006/relationships/image" Target="../media/image11.jpeg" /></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1.xlsx" /><Relationship Id="rId1" Type="http://schemas.openxmlformats.org/officeDocument/2006/relationships/image" Target="../media/image12.jpeg" /></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2.xlsx" /><Relationship Id="rId1" Type="http://schemas.openxmlformats.org/officeDocument/2006/relationships/image" Target="../media/image12.jpeg" /></Relationships>
</file>

<file path=ppt/charts/_rels/chart6.xml.rels><?xml version="1.0" encoding="UTF-8" standalone="yes"?>
<Relationships xmlns="http://schemas.openxmlformats.org/package/2006/relationships"><Relationship Id="rId2" Type="http://schemas.openxmlformats.org/officeDocument/2006/relationships/oleObject" Target="Classeur4" TargetMode="External" /><Relationship Id="rId1" Type="http://schemas.openxmlformats.org/officeDocument/2006/relationships/image" Target="../media/image11.jpeg" /></Relationships>
</file>

<file path=ppt/charts/_rels/chart7.xml.rels><?xml version="1.0" encoding="UTF-8" standalone="yes"?>
<Relationships xmlns="http://schemas.openxmlformats.org/package/2006/relationships"><Relationship Id="rId2" Type="http://schemas.openxmlformats.org/officeDocument/2006/relationships/oleObject" Target="Classeur4" TargetMode="External" /><Relationship Id="rId1" Type="http://schemas.openxmlformats.org/officeDocument/2006/relationships/image" Target="../media/image11.jpeg" /></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3.xlsx" /><Relationship Id="rId1" Type="http://schemas.openxmlformats.org/officeDocument/2006/relationships/image" Target="../media/image12.jpeg" /></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4.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0664916885406"/>
          <c:y val="4.4858665394098517E-2"/>
          <c:w val="0.7369586614173228"/>
          <c:h val="0.72812375725761569"/>
        </c:manualLayout>
      </c:layout>
      <c:barChart>
        <c:barDir val="col"/>
        <c:grouping val="clustered"/>
        <c:varyColors val="0"/>
        <c:ser>
          <c:idx val="0"/>
          <c:order val="0"/>
          <c:tx>
            <c:strRef>
              <c:f>Feuil1!$B$1</c:f>
              <c:strCache>
                <c:ptCount val="1"/>
                <c:pt idx="0">
                  <c:v>2023</c:v>
                </c:pt>
              </c:strCache>
            </c:strRef>
          </c:tx>
          <c:invertIfNegative val="0"/>
          <c:cat>
            <c:strRef>
              <c:f>Feuil1!$A$2:$A$13</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Feuil1!$B$2:$B$13</c:f>
              <c:numCache>
                <c:formatCode>General</c:formatCode>
                <c:ptCount val="12"/>
                <c:pt idx="1">
                  <c:v>10</c:v>
                </c:pt>
                <c:pt idx="2">
                  <c:v>106</c:v>
                </c:pt>
                <c:pt idx="3">
                  <c:v>5</c:v>
                </c:pt>
                <c:pt idx="4">
                  <c:v>0</c:v>
                </c:pt>
                <c:pt idx="5">
                  <c:v>1</c:v>
                </c:pt>
                <c:pt idx="6">
                  <c:v>30</c:v>
                </c:pt>
                <c:pt idx="7">
                  <c:v>163</c:v>
                </c:pt>
                <c:pt idx="8">
                  <c:v>99</c:v>
                </c:pt>
                <c:pt idx="9">
                  <c:v>7</c:v>
                </c:pt>
                <c:pt idx="10">
                  <c:v>51</c:v>
                </c:pt>
                <c:pt idx="11">
                  <c:v>466</c:v>
                </c:pt>
              </c:numCache>
            </c:numRef>
          </c:val>
          <c:extLst>
            <c:ext xmlns:c16="http://schemas.microsoft.com/office/drawing/2014/chart" uri="{C3380CC4-5D6E-409C-BE32-E72D297353CC}">
              <c16:uniqueId val="{00000000-18CB-DD40-9522-9543E22C2274}"/>
            </c:ext>
          </c:extLst>
        </c:ser>
        <c:ser>
          <c:idx val="1"/>
          <c:order val="1"/>
          <c:tx>
            <c:strRef>
              <c:f>Feuil1!$C$1</c:f>
              <c:strCache>
                <c:ptCount val="1"/>
                <c:pt idx="0">
                  <c:v>2024</c:v>
                </c:pt>
              </c:strCache>
            </c:strRef>
          </c:tx>
          <c:invertIfNegative val="0"/>
          <c:cat>
            <c:strRef>
              <c:f>Feuil1!$A$2:$A$13</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Feuil1!$C$2:$C$13</c:f>
              <c:numCache>
                <c:formatCode>General</c:formatCode>
                <c:ptCount val="12"/>
                <c:pt idx="1">
                  <c:v>4</c:v>
                </c:pt>
                <c:pt idx="2">
                  <c:v>143</c:v>
                </c:pt>
                <c:pt idx="3">
                  <c:v>22</c:v>
                </c:pt>
                <c:pt idx="4">
                  <c:v>2</c:v>
                </c:pt>
                <c:pt idx="5">
                  <c:v>6</c:v>
                </c:pt>
                <c:pt idx="6">
                  <c:v>45</c:v>
                </c:pt>
                <c:pt idx="7">
                  <c:v>157</c:v>
                </c:pt>
                <c:pt idx="8">
                  <c:v>92</c:v>
                </c:pt>
                <c:pt idx="9">
                  <c:v>5</c:v>
                </c:pt>
                <c:pt idx="10">
                  <c:v>65</c:v>
                </c:pt>
                <c:pt idx="11">
                  <c:v>511</c:v>
                </c:pt>
              </c:numCache>
            </c:numRef>
          </c:val>
          <c:extLst>
            <c:ext xmlns:c16="http://schemas.microsoft.com/office/drawing/2014/chart" uri="{C3380CC4-5D6E-409C-BE32-E72D297353CC}">
              <c16:uniqueId val="{00000001-18CB-DD40-9522-9543E22C2274}"/>
            </c:ext>
          </c:extLst>
        </c:ser>
        <c:ser>
          <c:idx val="2"/>
          <c:order val="2"/>
          <c:tx>
            <c:strRef>
              <c:f>Feuil1!$D$1</c:f>
              <c:strCache>
                <c:ptCount val="1"/>
                <c:pt idx="0">
                  <c:v>var</c:v>
                </c:pt>
              </c:strCache>
            </c:strRef>
          </c:tx>
          <c:invertIfNegative val="0"/>
          <c:cat>
            <c:strRef>
              <c:f>Feuil1!$A$2:$A$13</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Feuil1!$D$2:$D$13</c:f>
              <c:numCache>
                <c:formatCode>0.00%</c:formatCode>
                <c:ptCount val="12"/>
                <c:pt idx="1">
                  <c:v>-0.60000000000000064</c:v>
                </c:pt>
                <c:pt idx="2">
                  <c:v>0.34910000000000035</c:v>
                </c:pt>
                <c:pt idx="3">
                  <c:v>3.4</c:v>
                </c:pt>
                <c:pt idx="5">
                  <c:v>5</c:v>
                </c:pt>
                <c:pt idx="6">
                  <c:v>0.5</c:v>
                </c:pt>
                <c:pt idx="7">
                  <c:v>-3.6800000000000103E-2</c:v>
                </c:pt>
                <c:pt idx="8">
                  <c:v>-7.0700000000000068E-2</c:v>
                </c:pt>
                <c:pt idx="9">
                  <c:v>-0.28570000000000001</c:v>
                </c:pt>
                <c:pt idx="10">
                  <c:v>0.27450000000000002</c:v>
                </c:pt>
                <c:pt idx="11">
                  <c:v>9.6600000000000089E-2</c:v>
                </c:pt>
              </c:numCache>
            </c:numRef>
          </c:val>
          <c:extLst>
            <c:ext xmlns:c16="http://schemas.microsoft.com/office/drawing/2014/chart" uri="{C3380CC4-5D6E-409C-BE32-E72D297353CC}">
              <c16:uniqueId val="{00000002-18CB-DD40-9522-9543E22C2274}"/>
            </c:ext>
          </c:extLst>
        </c:ser>
        <c:dLbls>
          <c:showLegendKey val="0"/>
          <c:showVal val="0"/>
          <c:showCatName val="0"/>
          <c:showSerName val="0"/>
          <c:showPercent val="0"/>
          <c:showBubbleSize val="0"/>
        </c:dLbls>
        <c:gapWidth val="150"/>
        <c:axId val="41259776"/>
        <c:axId val="41261312"/>
      </c:barChart>
      <c:catAx>
        <c:axId val="41259776"/>
        <c:scaling>
          <c:orientation val="minMax"/>
        </c:scaling>
        <c:delete val="0"/>
        <c:axPos val="b"/>
        <c:numFmt formatCode="General" sourceLinked="1"/>
        <c:majorTickMark val="out"/>
        <c:minorTickMark val="none"/>
        <c:tickLblPos val="nextTo"/>
        <c:crossAx val="41261312"/>
        <c:crosses val="autoZero"/>
        <c:auto val="1"/>
        <c:lblAlgn val="ctr"/>
        <c:lblOffset val="100"/>
        <c:noMultiLvlLbl val="0"/>
      </c:catAx>
      <c:valAx>
        <c:axId val="41261312"/>
        <c:scaling>
          <c:orientation val="minMax"/>
        </c:scaling>
        <c:delete val="0"/>
        <c:axPos val="l"/>
        <c:numFmt formatCode="General" sourceLinked="1"/>
        <c:majorTickMark val="out"/>
        <c:minorTickMark val="none"/>
        <c:tickLblPos val="nextTo"/>
        <c:crossAx val="41259776"/>
        <c:crosses val="autoZero"/>
        <c:crossBetween val="between"/>
      </c:valAx>
      <c:spPr>
        <a:noFill/>
        <a:ln w="25400">
          <a:noFill/>
        </a:ln>
      </c:spPr>
    </c:plotArea>
    <c:legend>
      <c:legendPos val="r"/>
      <c:overlay val="0"/>
    </c:legend>
    <c:plotVisOnly val="1"/>
    <c:dispBlanksAs val="gap"/>
    <c:showDLblsOverMax val="0"/>
  </c:chart>
  <c:spPr>
    <a:blipFill dpi="0" rotWithShape="1">
      <a:blip xmlns:r="http://schemas.openxmlformats.org/officeDocument/2006/relationships" r:embed="rId1">
        <a:alphaModFix amt="42000"/>
      </a:blip>
      <a:srcRect/>
      <a:stretch>
        <a:fillRect/>
      </a:stretch>
    </a:blipFill>
    <a:scene3d>
      <a:camera prst="orthographicFront"/>
      <a:lightRig rig="threePt" dir="t"/>
    </a:scene3d>
    <a:sp3d>
      <a:bevelT w="114300" prst="artDeco"/>
      <a:bevelB w="114300" prst="artDeco"/>
    </a:sp3d>
  </c:spPr>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Feuil1!$B$1:$B$2</c:f>
              <c:strCache>
                <c:ptCount val="1"/>
                <c:pt idx="0">
                  <c:v>rade 2023</c:v>
                </c:pt>
              </c:strCache>
            </c:strRef>
          </c:tx>
          <c:invertIfNegative val="0"/>
          <c:cat>
            <c:strRef>
              <c:f>Feuil1!$A$3:$A$15</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Feuil1!$B$3:$B$15</c:f>
              <c:numCache>
                <c:formatCode>General</c:formatCode>
                <c:ptCount val="13"/>
                <c:pt idx="1">
                  <c:v>0</c:v>
                </c:pt>
                <c:pt idx="2">
                  <c:v>0.77000000000000191</c:v>
                </c:pt>
                <c:pt idx="3">
                  <c:v>0.29000000000000031</c:v>
                </c:pt>
                <c:pt idx="4">
                  <c:v>0</c:v>
                </c:pt>
                <c:pt idx="5">
                  <c:v>0</c:v>
                </c:pt>
                <c:pt idx="6">
                  <c:v>8.3700000000000028</c:v>
                </c:pt>
                <c:pt idx="7">
                  <c:v>0.16</c:v>
                </c:pt>
                <c:pt idx="8">
                  <c:v>1.2</c:v>
                </c:pt>
                <c:pt idx="9">
                  <c:v>1.0000000000000005E-2</c:v>
                </c:pt>
                <c:pt idx="10">
                  <c:v>1.01</c:v>
                </c:pt>
                <c:pt idx="11">
                  <c:v>1.1399999999999963</c:v>
                </c:pt>
              </c:numCache>
            </c:numRef>
          </c:val>
          <c:extLst>
            <c:ext xmlns:c16="http://schemas.microsoft.com/office/drawing/2014/chart" uri="{C3380CC4-5D6E-409C-BE32-E72D297353CC}">
              <c16:uniqueId val="{00000000-087C-D244-B856-01537DC51443}"/>
            </c:ext>
          </c:extLst>
        </c:ser>
        <c:ser>
          <c:idx val="1"/>
          <c:order val="1"/>
          <c:tx>
            <c:strRef>
              <c:f>Feuil1!$C$1:$C$2</c:f>
              <c:strCache>
                <c:ptCount val="1"/>
                <c:pt idx="0">
                  <c:v>rade 2024</c:v>
                </c:pt>
              </c:strCache>
            </c:strRef>
          </c:tx>
          <c:invertIfNegative val="0"/>
          <c:cat>
            <c:strRef>
              <c:f>Feuil1!$A$3:$A$15</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Feuil1!$C$3:$C$15</c:f>
              <c:numCache>
                <c:formatCode>General</c:formatCode>
                <c:ptCount val="13"/>
                <c:pt idx="1">
                  <c:v>0</c:v>
                </c:pt>
                <c:pt idx="2">
                  <c:v>3.11</c:v>
                </c:pt>
                <c:pt idx="3">
                  <c:v>1.77</c:v>
                </c:pt>
                <c:pt idx="4">
                  <c:v>0.18000000000000024</c:v>
                </c:pt>
                <c:pt idx="5">
                  <c:v>0.98</c:v>
                </c:pt>
                <c:pt idx="6">
                  <c:v>13.27</c:v>
                </c:pt>
                <c:pt idx="7">
                  <c:v>0.67000000000000215</c:v>
                </c:pt>
                <c:pt idx="8">
                  <c:v>2.4499999999999997</c:v>
                </c:pt>
                <c:pt idx="9">
                  <c:v>0.13</c:v>
                </c:pt>
                <c:pt idx="10">
                  <c:v>0.42000000000000032</c:v>
                </c:pt>
                <c:pt idx="11">
                  <c:v>2.74</c:v>
                </c:pt>
              </c:numCache>
            </c:numRef>
          </c:val>
          <c:extLst>
            <c:ext xmlns:c16="http://schemas.microsoft.com/office/drawing/2014/chart" uri="{C3380CC4-5D6E-409C-BE32-E72D297353CC}">
              <c16:uniqueId val="{00000001-087C-D244-B856-01537DC51443}"/>
            </c:ext>
          </c:extLst>
        </c:ser>
        <c:ser>
          <c:idx val="2"/>
          <c:order val="2"/>
          <c:tx>
            <c:strRef>
              <c:f>Feuil1!$D$1:$D$2</c:f>
              <c:strCache>
                <c:ptCount val="1"/>
                <c:pt idx="0">
                  <c:v>rade var</c:v>
                </c:pt>
              </c:strCache>
            </c:strRef>
          </c:tx>
          <c:invertIfNegative val="0"/>
          <c:cat>
            <c:strRef>
              <c:f>Feuil1!$A$3:$A$15</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Feuil1!$D$3:$D$15</c:f>
              <c:numCache>
                <c:formatCode>General</c:formatCode>
                <c:ptCount val="13"/>
                <c:pt idx="2" formatCode="0.00%">
                  <c:v>3.0215999999999998</c:v>
                </c:pt>
                <c:pt idx="3" formatCode="0.00%">
                  <c:v>5.2031000000000001</c:v>
                </c:pt>
                <c:pt idx="4">
                  <c:v>0</c:v>
                </c:pt>
                <c:pt idx="5">
                  <c:v>0</c:v>
                </c:pt>
                <c:pt idx="6" formatCode="0.00%">
                  <c:v>0.58549999999999958</c:v>
                </c:pt>
                <c:pt idx="7" formatCode="0.00%">
                  <c:v>3.0907999999999998</c:v>
                </c:pt>
                <c:pt idx="8" formatCode="0.00%">
                  <c:v>1.0406</c:v>
                </c:pt>
                <c:pt idx="10" formatCode="0.00%">
                  <c:v>-0.58299999999999996</c:v>
                </c:pt>
                <c:pt idx="11" formatCode="0.00%">
                  <c:v>1.4089999999999954</c:v>
                </c:pt>
              </c:numCache>
            </c:numRef>
          </c:val>
          <c:extLst>
            <c:ext xmlns:c16="http://schemas.microsoft.com/office/drawing/2014/chart" uri="{C3380CC4-5D6E-409C-BE32-E72D297353CC}">
              <c16:uniqueId val="{00000002-087C-D244-B856-01537DC51443}"/>
            </c:ext>
          </c:extLst>
        </c:ser>
        <c:dLbls>
          <c:showLegendKey val="0"/>
          <c:showVal val="0"/>
          <c:showCatName val="0"/>
          <c:showSerName val="0"/>
          <c:showPercent val="0"/>
          <c:showBubbleSize val="0"/>
        </c:dLbls>
        <c:gapWidth val="150"/>
        <c:axId val="42228352"/>
        <c:axId val="42230144"/>
      </c:barChart>
      <c:catAx>
        <c:axId val="42228352"/>
        <c:scaling>
          <c:orientation val="minMax"/>
        </c:scaling>
        <c:delete val="0"/>
        <c:axPos val="b"/>
        <c:numFmt formatCode="General" sourceLinked="0"/>
        <c:majorTickMark val="out"/>
        <c:minorTickMark val="none"/>
        <c:tickLblPos val="nextTo"/>
        <c:crossAx val="42230144"/>
        <c:crosses val="autoZero"/>
        <c:auto val="1"/>
        <c:lblAlgn val="ctr"/>
        <c:lblOffset val="100"/>
        <c:noMultiLvlLbl val="0"/>
      </c:catAx>
      <c:valAx>
        <c:axId val="42230144"/>
        <c:scaling>
          <c:orientation val="minMax"/>
        </c:scaling>
        <c:delete val="0"/>
        <c:axPos val="l"/>
        <c:numFmt formatCode="General" sourceLinked="1"/>
        <c:majorTickMark val="out"/>
        <c:minorTickMark val="none"/>
        <c:tickLblPos val="nextTo"/>
        <c:crossAx val="42228352"/>
        <c:crosses val="autoZero"/>
        <c:crossBetween val="between"/>
      </c:valAx>
      <c:spPr>
        <a:noFill/>
        <a:ln w="25400">
          <a:noFill/>
        </a:ln>
      </c:spPr>
    </c:plotArea>
    <c:legend>
      <c:legendPos val="r"/>
      <c:overlay val="0"/>
    </c:legend>
    <c:plotVisOnly val="1"/>
    <c:dispBlanksAs val="gap"/>
    <c:showDLblsOverMax val="0"/>
  </c:chart>
  <c:spPr>
    <a:blipFill dpi="0" rotWithShape="1">
      <a:blip xmlns:r="http://schemas.openxmlformats.org/officeDocument/2006/relationships" r:embed="rId1">
        <a:alphaModFix amt="44000"/>
      </a:blip>
      <a:srcRect/>
      <a:stretch>
        <a:fillRect/>
      </a:stretch>
    </a:blipFill>
    <a:scene3d>
      <a:camera prst="orthographicFront"/>
      <a:lightRig rig="threePt" dir="t"/>
    </a:scene3d>
    <a:sp3d>
      <a:bevelT w="114300" prst="artDeco"/>
      <a:bevelB w="114300" prst="artDeco"/>
    </a:sp3d>
  </c:spPr>
  <c:txPr>
    <a:bodyPr/>
    <a:lstStyle/>
    <a:p>
      <a:pPr>
        <a:defRPr sz="16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Feuil1!$C$24:$C$25</c:f>
              <c:strCache>
                <c:ptCount val="1"/>
                <c:pt idx="0">
                  <c:v>quai 2023</c:v>
                </c:pt>
              </c:strCache>
            </c:strRef>
          </c:tx>
          <c:invertIfNegative val="0"/>
          <c:cat>
            <c:strRef>
              <c:f>Feuil1!$B$26:$B$37</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Feuil1!$C$26:$C$37</c:f>
              <c:numCache>
                <c:formatCode>General</c:formatCode>
                <c:ptCount val="12"/>
                <c:pt idx="1">
                  <c:v>1.34</c:v>
                </c:pt>
                <c:pt idx="2">
                  <c:v>5.4300000000000024</c:v>
                </c:pt>
                <c:pt idx="3">
                  <c:v>5.85</c:v>
                </c:pt>
                <c:pt idx="5">
                  <c:v>13.5</c:v>
                </c:pt>
                <c:pt idx="6">
                  <c:v>10.96</c:v>
                </c:pt>
                <c:pt idx="7">
                  <c:v>2.19</c:v>
                </c:pt>
                <c:pt idx="8">
                  <c:v>4.05</c:v>
                </c:pt>
                <c:pt idx="9">
                  <c:v>0.43000000000000038</c:v>
                </c:pt>
                <c:pt idx="10">
                  <c:v>2.0299999999999998</c:v>
                </c:pt>
                <c:pt idx="11">
                  <c:v>3.82</c:v>
                </c:pt>
              </c:numCache>
            </c:numRef>
          </c:val>
          <c:extLst>
            <c:ext xmlns:c16="http://schemas.microsoft.com/office/drawing/2014/chart" uri="{C3380CC4-5D6E-409C-BE32-E72D297353CC}">
              <c16:uniqueId val="{00000000-C8F5-4E49-A3A9-858951BE14CE}"/>
            </c:ext>
          </c:extLst>
        </c:ser>
        <c:ser>
          <c:idx val="1"/>
          <c:order val="1"/>
          <c:tx>
            <c:strRef>
              <c:f>Feuil1!$D$24:$D$25</c:f>
              <c:strCache>
                <c:ptCount val="1"/>
                <c:pt idx="0">
                  <c:v>quai 2024</c:v>
                </c:pt>
              </c:strCache>
            </c:strRef>
          </c:tx>
          <c:invertIfNegative val="0"/>
          <c:cat>
            <c:strRef>
              <c:f>Feuil1!$B$26:$B$37</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Feuil1!$D$26:$D$37</c:f>
              <c:numCache>
                <c:formatCode>General</c:formatCode>
                <c:ptCount val="12"/>
                <c:pt idx="1">
                  <c:v>0.18000000000000024</c:v>
                </c:pt>
                <c:pt idx="2">
                  <c:v>9.06</c:v>
                </c:pt>
                <c:pt idx="3">
                  <c:v>9.06</c:v>
                </c:pt>
                <c:pt idx="4">
                  <c:v>41.27</c:v>
                </c:pt>
                <c:pt idx="5">
                  <c:v>16.12</c:v>
                </c:pt>
                <c:pt idx="6">
                  <c:v>14.39</c:v>
                </c:pt>
                <c:pt idx="7">
                  <c:v>3.56</c:v>
                </c:pt>
                <c:pt idx="8">
                  <c:v>5.2</c:v>
                </c:pt>
                <c:pt idx="9">
                  <c:v>0.59000000000000008</c:v>
                </c:pt>
                <c:pt idx="10">
                  <c:v>2.02</c:v>
                </c:pt>
                <c:pt idx="11">
                  <c:v>6.1099999999999985</c:v>
                </c:pt>
              </c:numCache>
            </c:numRef>
          </c:val>
          <c:extLst>
            <c:ext xmlns:c16="http://schemas.microsoft.com/office/drawing/2014/chart" uri="{C3380CC4-5D6E-409C-BE32-E72D297353CC}">
              <c16:uniqueId val="{00000001-C8F5-4E49-A3A9-858951BE14CE}"/>
            </c:ext>
          </c:extLst>
        </c:ser>
        <c:ser>
          <c:idx val="2"/>
          <c:order val="2"/>
          <c:tx>
            <c:strRef>
              <c:f>Feuil1!$E$24:$E$25</c:f>
              <c:strCache>
                <c:ptCount val="1"/>
                <c:pt idx="0">
                  <c:v>quai var</c:v>
                </c:pt>
              </c:strCache>
            </c:strRef>
          </c:tx>
          <c:invertIfNegative val="0"/>
          <c:cat>
            <c:strRef>
              <c:f>Feuil1!$B$26:$B$37</c:f>
              <c:strCache>
                <c:ptCount val="12"/>
                <c:pt idx="0">
                  <c:v>Type de navire</c:v>
                </c:pt>
                <c:pt idx="1">
                  <c:v>C/F</c:v>
                </c:pt>
                <c:pt idx="2">
                  <c:v>CARGOS</c:v>
                </c:pt>
                <c:pt idx="3">
                  <c:v>Fer et produits assimilés </c:v>
                </c:pt>
                <c:pt idx="4">
                  <c:v>bois</c:v>
                </c:pt>
                <c:pt idx="5">
                  <c:v>Ciment</c:v>
                </c:pt>
                <c:pt idx="6">
                  <c:v>CEREALIERS</c:v>
                </c:pt>
                <c:pt idx="7">
                  <c:v>P-CONTENEURS</c:v>
                </c:pt>
                <c:pt idx="8">
                  <c:v>MINERALIERS</c:v>
                </c:pt>
                <c:pt idx="9">
                  <c:v>RO/RO</c:v>
                </c:pt>
                <c:pt idx="10">
                  <c:v>AUTRES</c:v>
                </c:pt>
                <c:pt idx="11">
                  <c:v>total</c:v>
                </c:pt>
              </c:strCache>
            </c:strRef>
          </c:cat>
          <c:val>
            <c:numRef>
              <c:f>Feuil1!$E$26:$E$37</c:f>
              <c:numCache>
                <c:formatCode>0.00%</c:formatCode>
                <c:ptCount val="12"/>
                <c:pt idx="1">
                  <c:v>-0.86339999999999995</c:v>
                </c:pt>
                <c:pt idx="2">
                  <c:v>0.66940000000000166</c:v>
                </c:pt>
                <c:pt idx="3">
                  <c:v>0.54910000000000003</c:v>
                </c:pt>
                <c:pt idx="5">
                  <c:v>0.19410000000000002</c:v>
                </c:pt>
                <c:pt idx="6">
                  <c:v>0.31260000000000032</c:v>
                </c:pt>
                <c:pt idx="7">
                  <c:v>0.62770000000000215</c:v>
                </c:pt>
                <c:pt idx="8">
                  <c:v>0.28330000000000038</c:v>
                </c:pt>
                <c:pt idx="9">
                  <c:v>0.37660000000000032</c:v>
                </c:pt>
                <c:pt idx="10">
                  <c:v>-3.6000000000000103E-3</c:v>
                </c:pt>
                <c:pt idx="11">
                  <c:v>0.59860000000000013</c:v>
                </c:pt>
              </c:numCache>
            </c:numRef>
          </c:val>
          <c:extLst>
            <c:ext xmlns:c16="http://schemas.microsoft.com/office/drawing/2014/chart" uri="{C3380CC4-5D6E-409C-BE32-E72D297353CC}">
              <c16:uniqueId val="{00000002-C8F5-4E49-A3A9-858951BE14CE}"/>
            </c:ext>
          </c:extLst>
        </c:ser>
        <c:dLbls>
          <c:showLegendKey val="0"/>
          <c:showVal val="0"/>
          <c:showCatName val="0"/>
          <c:showSerName val="0"/>
          <c:showPercent val="0"/>
          <c:showBubbleSize val="0"/>
        </c:dLbls>
        <c:gapWidth val="150"/>
        <c:axId val="43093376"/>
        <c:axId val="43095168"/>
      </c:barChart>
      <c:catAx>
        <c:axId val="43093376"/>
        <c:scaling>
          <c:orientation val="minMax"/>
        </c:scaling>
        <c:delete val="0"/>
        <c:axPos val="b"/>
        <c:numFmt formatCode="General" sourceLinked="0"/>
        <c:majorTickMark val="out"/>
        <c:minorTickMark val="none"/>
        <c:tickLblPos val="nextTo"/>
        <c:crossAx val="43095168"/>
        <c:crosses val="autoZero"/>
        <c:auto val="1"/>
        <c:lblAlgn val="ctr"/>
        <c:lblOffset val="100"/>
        <c:noMultiLvlLbl val="0"/>
      </c:catAx>
      <c:valAx>
        <c:axId val="43095168"/>
        <c:scaling>
          <c:orientation val="minMax"/>
        </c:scaling>
        <c:delete val="0"/>
        <c:axPos val="l"/>
        <c:numFmt formatCode="General" sourceLinked="1"/>
        <c:majorTickMark val="out"/>
        <c:minorTickMark val="none"/>
        <c:tickLblPos val="nextTo"/>
        <c:crossAx val="43093376"/>
        <c:crosses val="autoZero"/>
        <c:crossBetween val="between"/>
      </c:valAx>
      <c:spPr>
        <a:noFill/>
        <a:ln w="25400">
          <a:noFill/>
        </a:ln>
      </c:spPr>
    </c:plotArea>
    <c:legend>
      <c:legendPos val="r"/>
      <c:overlay val="0"/>
    </c:legend>
    <c:plotVisOnly val="1"/>
    <c:dispBlanksAs val="gap"/>
    <c:showDLblsOverMax val="0"/>
  </c:chart>
  <c:spPr>
    <a:blipFill dpi="0" rotWithShape="1">
      <a:blip xmlns:r="http://schemas.openxmlformats.org/officeDocument/2006/relationships" r:embed="rId1">
        <a:alphaModFix amt="66000"/>
      </a:blip>
      <a:srcRect/>
      <a:stretch>
        <a:fillRect/>
      </a:stretch>
    </a:blipFill>
    <a:scene3d>
      <a:camera prst="orthographicFront"/>
      <a:lightRig rig="threePt" dir="t"/>
    </a:scene3d>
    <a:sp3d>
      <a:bevelT w="114300" prst="artDeco"/>
      <a:bevelB w="114300" prst="artDeco"/>
    </a:sp3d>
  </c:spPr>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Feuil3!$G$2:$G$3</c:f>
              <c:strCache>
                <c:ptCount val="1"/>
                <c:pt idx="0">
                  <c:v>passagers débarqué1</c:v>
                </c:pt>
              </c:strCache>
            </c:strRef>
          </c:tx>
          <c:invertIfNegative val="0"/>
          <c:cat>
            <c:numRef>
              <c:f>Feuil3!$F$4:$F$8</c:f>
              <c:numCache>
                <c:formatCode>General</c:formatCode>
                <c:ptCount val="5"/>
                <c:pt idx="0">
                  <c:v>2020</c:v>
                </c:pt>
                <c:pt idx="1">
                  <c:v>2021</c:v>
                </c:pt>
                <c:pt idx="2">
                  <c:v>2022</c:v>
                </c:pt>
                <c:pt idx="3">
                  <c:v>2023</c:v>
                </c:pt>
                <c:pt idx="4">
                  <c:v>2024</c:v>
                </c:pt>
              </c:numCache>
            </c:numRef>
          </c:cat>
          <c:val>
            <c:numRef>
              <c:f>Feuil3!$G$4:$G$8</c:f>
              <c:numCache>
                <c:formatCode>General</c:formatCode>
                <c:ptCount val="5"/>
                <c:pt idx="0">
                  <c:v>0</c:v>
                </c:pt>
                <c:pt idx="1">
                  <c:v>0</c:v>
                </c:pt>
                <c:pt idx="2">
                  <c:v>0</c:v>
                </c:pt>
                <c:pt idx="3">
                  <c:v>4031</c:v>
                </c:pt>
                <c:pt idx="4">
                  <c:v>224</c:v>
                </c:pt>
              </c:numCache>
            </c:numRef>
          </c:val>
          <c:extLst>
            <c:ext xmlns:c16="http://schemas.microsoft.com/office/drawing/2014/chart" uri="{C3380CC4-5D6E-409C-BE32-E72D297353CC}">
              <c16:uniqueId val="{00000000-C5EF-6243-AC83-8C076B815115}"/>
            </c:ext>
          </c:extLst>
        </c:ser>
        <c:ser>
          <c:idx val="1"/>
          <c:order val="1"/>
          <c:tx>
            <c:strRef>
              <c:f>Feuil3!$H$2:$H$3</c:f>
              <c:strCache>
                <c:ptCount val="1"/>
                <c:pt idx="0">
                  <c:v>passagers embarqué1</c:v>
                </c:pt>
              </c:strCache>
            </c:strRef>
          </c:tx>
          <c:invertIfNegative val="0"/>
          <c:cat>
            <c:numRef>
              <c:f>Feuil3!$F$4:$F$8</c:f>
              <c:numCache>
                <c:formatCode>General</c:formatCode>
                <c:ptCount val="5"/>
                <c:pt idx="0">
                  <c:v>2020</c:v>
                </c:pt>
                <c:pt idx="1">
                  <c:v>2021</c:v>
                </c:pt>
                <c:pt idx="2">
                  <c:v>2022</c:v>
                </c:pt>
                <c:pt idx="3">
                  <c:v>2023</c:v>
                </c:pt>
                <c:pt idx="4">
                  <c:v>2024</c:v>
                </c:pt>
              </c:numCache>
            </c:numRef>
          </c:cat>
          <c:val>
            <c:numRef>
              <c:f>Feuil3!$H$4:$H$8</c:f>
              <c:numCache>
                <c:formatCode>General</c:formatCode>
                <c:ptCount val="5"/>
                <c:pt idx="0">
                  <c:v>0</c:v>
                </c:pt>
                <c:pt idx="1">
                  <c:v>0</c:v>
                </c:pt>
                <c:pt idx="2">
                  <c:v>0</c:v>
                </c:pt>
                <c:pt idx="3">
                  <c:v>4035</c:v>
                </c:pt>
                <c:pt idx="4">
                  <c:v>2271</c:v>
                </c:pt>
              </c:numCache>
            </c:numRef>
          </c:val>
          <c:extLst>
            <c:ext xmlns:c16="http://schemas.microsoft.com/office/drawing/2014/chart" uri="{C3380CC4-5D6E-409C-BE32-E72D297353CC}">
              <c16:uniqueId val="{00000001-C5EF-6243-AC83-8C076B815115}"/>
            </c:ext>
          </c:extLst>
        </c:ser>
        <c:ser>
          <c:idx val="2"/>
          <c:order val="2"/>
          <c:tx>
            <c:strRef>
              <c:f>Feuil3!$I$2:$I$3</c:f>
              <c:strCache>
                <c:ptCount val="1"/>
                <c:pt idx="0">
                  <c:v>passagers ensemble1</c:v>
                </c:pt>
              </c:strCache>
            </c:strRef>
          </c:tx>
          <c:invertIfNegative val="0"/>
          <c:cat>
            <c:numRef>
              <c:f>Feuil3!$F$4:$F$8</c:f>
              <c:numCache>
                <c:formatCode>General</c:formatCode>
                <c:ptCount val="5"/>
                <c:pt idx="0">
                  <c:v>2020</c:v>
                </c:pt>
                <c:pt idx="1">
                  <c:v>2021</c:v>
                </c:pt>
                <c:pt idx="2">
                  <c:v>2022</c:v>
                </c:pt>
                <c:pt idx="3">
                  <c:v>2023</c:v>
                </c:pt>
                <c:pt idx="4">
                  <c:v>2024</c:v>
                </c:pt>
              </c:numCache>
            </c:numRef>
          </c:cat>
          <c:val>
            <c:numRef>
              <c:f>Feuil3!$I$4:$I$8</c:f>
              <c:numCache>
                <c:formatCode>General</c:formatCode>
                <c:ptCount val="5"/>
                <c:pt idx="0">
                  <c:v>0</c:v>
                </c:pt>
                <c:pt idx="1">
                  <c:v>0</c:v>
                </c:pt>
                <c:pt idx="2">
                  <c:v>0</c:v>
                </c:pt>
                <c:pt idx="3">
                  <c:v>8066</c:v>
                </c:pt>
                <c:pt idx="4">
                  <c:v>2495</c:v>
                </c:pt>
              </c:numCache>
            </c:numRef>
          </c:val>
          <c:extLst>
            <c:ext xmlns:c16="http://schemas.microsoft.com/office/drawing/2014/chart" uri="{C3380CC4-5D6E-409C-BE32-E72D297353CC}">
              <c16:uniqueId val="{00000002-C5EF-6243-AC83-8C076B815115}"/>
            </c:ext>
          </c:extLst>
        </c:ser>
        <c:dLbls>
          <c:showLegendKey val="0"/>
          <c:showVal val="0"/>
          <c:showCatName val="0"/>
          <c:showSerName val="0"/>
          <c:showPercent val="0"/>
          <c:showBubbleSize val="0"/>
        </c:dLbls>
        <c:gapWidth val="150"/>
        <c:shape val="box"/>
        <c:axId val="70132096"/>
        <c:axId val="70133632"/>
        <c:axId val="0"/>
      </c:bar3DChart>
      <c:catAx>
        <c:axId val="70132096"/>
        <c:scaling>
          <c:orientation val="minMax"/>
        </c:scaling>
        <c:delete val="0"/>
        <c:axPos val="b"/>
        <c:numFmt formatCode="General" sourceLinked="1"/>
        <c:majorTickMark val="out"/>
        <c:minorTickMark val="none"/>
        <c:tickLblPos val="nextTo"/>
        <c:crossAx val="70133632"/>
        <c:crosses val="autoZero"/>
        <c:auto val="1"/>
        <c:lblAlgn val="ctr"/>
        <c:lblOffset val="100"/>
        <c:noMultiLvlLbl val="0"/>
      </c:catAx>
      <c:valAx>
        <c:axId val="70133632"/>
        <c:scaling>
          <c:orientation val="minMax"/>
        </c:scaling>
        <c:delete val="0"/>
        <c:axPos val="l"/>
        <c:majorGridlines/>
        <c:numFmt formatCode="General" sourceLinked="1"/>
        <c:majorTickMark val="out"/>
        <c:minorTickMark val="none"/>
        <c:tickLblPos val="nextTo"/>
        <c:crossAx val="70132096"/>
        <c:crosses val="autoZero"/>
        <c:crossBetween val="between"/>
      </c:valAx>
    </c:plotArea>
    <c:legend>
      <c:legendPos val="r"/>
      <c:overlay val="0"/>
    </c:legend>
    <c:plotVisOnly val="1"/>
    <c:dispBlanksAs val="gap"/>
    <c:showDLblsOverMax val="0"/>
  </c:chart>
  <c:spPr>
    <a:blipFill>
      <a:blip xmlns:r="http://schemas.openxmlformats.org/officeDocument/2006/relationships" r:embed="rId1"/>
      <a:stretch>
        <a:fillRect/>
      </a:stretch>
    </a:blipFill>
    <a:scene3d>
      <a:camera prst="orthographicFront"/>
      <a:lightRig rig="threePt" dir="t"/>
    </a:scene3d>
    <a:sp3d>
      <a:bevelT w="114300" prst="artDeco"/>
      <a:bevelB w="114300" prst="artDeco"/>
    </a:sp3d>
  </c:spPr>
  <c:txPr>
    <a:bodyPr/>
    <a:lstStyle/>
    <a:p>
      <a:pPr>
        <a:defRPr sz="2000" b="1" i="0" baseline="0">
          <a:solidFill>
            <a:schemeClr val="bg1"/>
          </a:solidFill>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Feuil3!$C$2:$C$3</c:f>
              <c:strCache>
                <c:ptCount val="1"/>
                <c:pt idx="0">
                  <c:v>marchandises débarqué</c:v>
                </c:pt>
              </c:strCache>
            </c:strRef>
          </c:tx>
          <c:invertIfNegative val="0"/>
          <c:cat>
            <c:numRef>
              <c:f>Feuil3!$B$4:$B$8</c:f>
              <c:numCache>
                <c:formatCode>General</c:formatCode>
                <c:ptCount val="5"/>
                <c:pt idx="0">
                  <c:v>2020</c:v>
                </c:pt>
                <c:pt idx="1">
                  <c:v>2021</c:v>
                </c:pt>
                <c:pt idx="2">
                  <c:v>2022</c:v>
                </c:pt>
                <c:pt idx="3">
                  <c:v>2023</c:v>
                </c:pt>
                <c:pt idx="4">
                  <c:v>2024</c:v>
                </c:pt>
              </c:numCache>
            </c:numRef>
          </c:cat>
          <c:val>
            <c:numRef>
              <c:f>Feuil3!$C$4:$C$8</c:f>
              <c:numCache>
                <c:formatCode>General</c:formatCode>
                <c:ptCount val="5"/>
                <c:pt idx="0">
                  <c:v>2173852</c:v>
                </c:pt>
                <c:pt idx="1">
                  <c:v>2075869</c:v>
                </c:pt>
                <c:pt idx="2">
                  <c:v>2036628</c:v>
                </c:pt>
                <c:pt idx="3">
                  <c:v>1867592</c:v>
                </c:pt>
                <c:pt idx="4">
                  <c:v>2779838</c:v>
                </c:pt>
              </c:numCache>
            </c:numRef>
          </c:val>
          <c:extLst>
            <c:ext xmlns:c16="http://schemas.microsoft.com/office/drawing/2014/chart" uri="{C3380CC4-5D6E-409C-BE32-E72D297353CC}">
              <c16:uniqueId val="{00000000-F5FD-7341-8806-05736CC16FD2}"/>
            </c:ext>
          </c:extLst>
        </c:ser>
        <c:ser>
          <c:idx val="1"/>
          <c:order val="1"/>
          <c:tx>
            <c:strRef>
              <c:f>Feuil3!$D$2:$D$3</c:f>
              <c:strCache>
                <c:ptCount val="1"/>
                <c:pt idx="0">
                  <c:v>marchandises embarqué</c:v>
                </c:pt>
              </c:strCache>
            </c:strRef>
          </c:tx>
          <c:invertIfNegative val="0"/>
          <c:cat>
            <c:numRef>
              <c:f>Feuil3!$B$4:$B$8</c:f>
              <c:numCache>
                <c:formatCode>General</c:formatCode>
                <c:ptCount val="5"/>
                <c:pt idx="0">
                  <c:v>2020</c:v>
                </c:pt>
                <c:pt idx="1">
                  <c:v>2021</c:v>
                </c:pt>
                <c:pt idx="2">
                  <c:v>2022</c:v>
                </c:pt>
                <c:pt idx="3">
                  <c:v>2023</c:v>
                </c:pt>
                <c:pt idx="4">
                  <c:v>2024</c:v>
                </c:pt>
              </c:numCache>
            </c:numRef>
          </c:cat>
          <c:val>
            <c:numRef>
              <c:f>Feuil3!$D$4:$D$8</c:f>
              <c:numCache>
                <c:formatCode>General</c:formatCode>
                <c:ptCount val="5"/>
                <c:pt idx="0">
                  <c:v>1637177</c:v>
                </c:pt>
                <c:pt idx="1">
                  <c:v>3697669</c:v>
                </c:pt>
                <c:pt idx="2">
                  <c:v>4395974</c:v>
                </c:pt>
                <c:pt idx="3">
                  <c:v>4416681</c:v>
                </c:pt>
                <c:pt idx="4">
                  <c:v>4637544</c:v>
                </c:pt>
              </c:numCache>
            </c:numRef>
          </c:val>
          <c:extLst>
            <c:ext xmlns:c16="http://schemas.microsoft.com/office/drawing/2014/chart" uri="{C3380CC4-5D6E-409C-BE32-E72D297353CC}">
              <c16:uniqueId val="{00000001-F5FD-7341-8806-05736CC16FD2}"/>
            </c:ext>
          </c:extLst>
        </c:ser>
        <c:ser>
          <c:idx val="2"/>
          <c:order val="2"/>
          <c:tx>
            <c:strRef>
              <c:f>Feuil3!$E$2:$E$3</c:f>
              <c:strCache>
                <c:ptCount val="1"/>
                <c:pt idx="0">
                  <c:v>marchandises ensemble</c:v>
                </c:pt>
              </c:strCache>
            </c:strRef>
          </c:tx>
          <c:invertIfNegative val="0"/>
          <c:cat>
            <c:numRef>
              <c:f>Feuil3!$B$4:$B$8</c:f>
              <c:numCache>
                <c:formatCode>General</c:formatCode>
                <c:ptCount val="5"/>
                <c:pt idx="0">
                  <c:v>2020</c:v>
                </c:pt>
                <c:pt idx="1">
                  <c:v>2021</c:v>
                </c:pt>
                <c:pt idx="2">
                  <c:v>2022</c:v>
                </c:pt>
                <c:pt idx="3">
                  <c:v>2023</c:v>
                </c:pt>
                <c:pt idx="4">
                  <c:v>2024</c:v>
                </c:pt>
              </c:numCache>
            </c:numRef>
          </c:cat>
          <c:val>
            <c:numRef>
              <c:f>Feuil3!$E$4:$E$8</c:f>
              <c:numCache>
                <c:formatCode>General</c:formatCode>
                <c:ptCount val="5"/>
                <c:pt idx="0">
                  <c:v>3811029</c:v>
                </c:pt>
                <c:pt idx="1">
                  <c:v>5773538</c:v>
                </c:pt>
                <c:pt idx="2">
                  <c:v>6432602</c:v>
                </c:pt>
                <c:pt idx="3">
                  <c:v>6284273</c:v>
                </c:pt>
                <c:pt idx="4">
                  <c:v>7417382</c:v>
                </c:pt>
              </c:numCache>
            </c:numRef>
          </c:val>
          <c:extLst>
            <c:ext xmlns:c16="http://schemas.microsoft.com/office/drawing/2014/chart" uri="{C3380CC4-5D6E-409C-BE32-E72D297353CC}">
              <c16:uniqueId val="{00000002-F5FD-7341-8806-05736CC16FD2}"/>
            </c:ext>
          </c:extLst>
        </c:ser>
        <c:dLbls>
          <c:showLegendKey val="0"/>
          <c:showVal val="0"/>
          <c:showCatName val="0"/>
          <c:showSerName val="0"/>
          <c:showPercent val="0"/>
          <c:showBubbleSize val="0"/>
        </c:dLbls>
        <c:gapWidth val="150"/>
        <c:shape val="box"/>
        <c:axId val="87053056"/>
        <c:axId val="87054592"/>
        <c:axId val="0"/>
      </c:bar3DChart>
      <c:catAx>
        <c:axId val="87053056"/>
        <c:scaling>
          <c:orientation val="minMax"/>
        </c:scaling>
        <c:delete val="0"/>
        <c:axPos val="b"/>
        <c:numFmt formatCode="General" sourceLinked="1"/>
        <c:majorTickMark val="out"/>
        <c:minorTickMark val="none"/>
        <c:tickLblPos val="nextTo"/>
        <c:crossAx val="87054592"/>
        <c:crosses val="autoZero"/>
        <c:auto val="1"/>
        <c:lblAlgn val="ctr"/>
        <c:lblOffset val="100"/>
        <c:noMultiLvlLbl val="0"/>
      </c:catAx>
      <c:valAx>
        <c:axId val="87054592"/>
        <c:scaling>
          <c:orientation val="minMax"/>
        </c:scaling>
        <c:delete val="0"/>
        <c:axPos val="l"/>
        <c:majorGridlines/>
        <c:numFmt formatCode="General" sourceLinked="1"/>
        <c:majorTickMark val="out"/>
        <c:minorTickMark val="none"/>
        <c:tickLblPos val="nextTo"/>
        <c:crossAx val="87053056"/>
        <c:crosses val="autoZero"/>
        <c:crossBetween val="between"/>
      </c:valAx>
    </c:plotArea>
    <c:legend>
      <c:legendPos val="r"/>
      <c:overlay val="0"/>
      <c:txPr>
        <a:bodyPr/>
        <a:lstStyle/>
        <a:p>
          <a:pPr>
            <a:defRPr sz="2000"/>
          </a:pPr>
          <a:endParaRPr lang="fr-FR"/>
        </a:p>
      </c:txPr>
    </c:legend>
    <c:plotVisOnly val="1"/>
    <c:dispBlanksAs val="gap"/>
    <c:showDLblsOverMax val="0"/>
  </c:chart>
  <c:spPr>
    <a:blipFill>
      <a:blip xmlns:r="http://schemas.openxmlformats.org/officeDocument/2006/relationships" r:embed="rId1"/>
      <a:stretch>
        <a:fillRect/>
      </a:stretch>
    </a:blipFill>
    <a:scene3d>
      <a:camera prst="orthographicFront"/>
      <a:lightRig rig="threePt" dir="t"/>
    </a:scene3d>
    <a:sp3d>
      <a:bevelT w="114300" prst="artDeco"/>
      <a:bevelB w="114300" prst="artDeco"/>
    </a:sp3d>
  </c:spPr>
  <c:txPr>
    <a:bodyPr/>
    <a:lstStyle/>
    <a:p>
      <a:pPr>
        <a:defRPr sz="2400" b="1" i="0" baseline="0">
          <a:solidFill>
            <a:schemeClr val="bg1"/>
          </a:solidFil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Feuil1!$J$54:$J$55</c:f>
              <c:strCache>
                <c:ptCount val="1"/>
                <c:pt idx="0">
                  <c:v>VRAC LIQUIDE</c:v>
                </c:pt>
              </c:strCache>
            </c:strRef>
          </c:tx>
          <c:invertIfNegative val="0"/>
          <c:cat>
            <c:numRef>
              <c:f>Feuil1!$I$56:$I$59</c:f>
              <c:numCache>
                <c:formatCode>General</c:formatCode>
                <c:ptCount val="4"/>
                <c:pt idx="0">
                  <c:v>2021</c:v>
                </c:pt>
                <c:pt idx="1">
                  <c:v>2022</c:v>
                </c:pt>
                <c:pt idx="2">
                  <c:v>2023</c:v>
                </c:pt>
                <c:pt idx="3">
                  <c:v>2024</c:v>
                </c:pt>
              </c:numCache>
            </c:numRef>
          </c:cat>
          <c:val>
            <c:numRef>
              <c:f>Feuil1!$J$56:$J$59</c:f>
              <c:numCache>
                <c:formatCode>#,##0</c:formatCode>
                <c:ptCount val="4"/>
                <c:pt idx="0" formatCode="General">
                  <c:v>86114</c:v>
                </c:pt>
                <c:pt idx="1">
                  <c:v>125931</c:v>
                </c:pt>
                <c:pt idx="2">
                  <c:v>183248</c:v>
                </c:pt>
                <c:pt idx="3">
                  <c:v>209320</c:v>
                </c:pt>
              </c:numCache>
            </c:numRef>
          </c:val>
          <c:extLst>
            <c:ext xmlns:c16="http://schemas.microsoft.com/office/drawing/2014/chart" uri="{C3380CC4-5D6E-409C-BE32-E72D297353CC}">
              <c16:uniqueId val="{00000000-99F7-E749-8144-D09C7C1CDBD3}"/>
            </c:ext>
          </c:extLst>
        </c:ser>
        <c:ser>
          <c:idx val="1"/>
          <c:order val="1"/>
          <c:tx>
            <c:strRef>
              <c:f>Feuil1!$K$54:$K$55</c:f>
              <c:strCache>
                <c:ptCount val="1"/>
                <c:pt idx="0">
                  <c:v>VRAC SOLIDE</c:v>
                </c:pt>
              </c:strCache>
            </c:strRef>
          </c:tx>
          <c:invertIfNegative val="0"/>
          <c:cat>
            <c:numRef>
              <c:f>Feuil1!$I$56:$I$59</c:f>
              <c:numCache>
                <c:formatCode>General</c:formatCode>
                <c:ptCount val="4"/>
                <c:pt idx="0">
                  <c:v>2021</c:v>
                </c:pt>
                <c:pt idx="1">
                  <c:v>2022</c:v>
                </c:pt>
                <c:pt idx="2">
                  <c:v>2023</c:v>
                </c:pt>
                <c:pt idx="3">
                  <c:v>2024</c:v>
                </c:pt>
              </c:numCache>
            </c:numRef>
          </c:cat>
          <c:val>
            <c:numRef>
              <c:f>Feuil1!$K$56:$K$59</c:f>
              <c:numCache>
                <c:formatCode>#,##0</c:formatCode>
                <c:ptCount val="4"/>
                <c:pt idx="0" formatCode="General">
                  <c:v>1305004</c:v>
                </c:pt>
                <c:pt idx="1">
                  <c:v>1457527</c:v>
                </c:pt>
                <c:pt idx="2">
                  <c:v>1219021</c:v>
                </c:pt>
                <c:pt idx="3">
                  <c:v>1867165</c:v>
                </c:pt>
              </c:numCache>
            </c:numRef>
          </c:val>
          <c:extLst>
            <c:ext xmlns:c16="http://schemas.microsoft.com/office/drawing/2014/chart" uri="{C3380CC4-5D6E-409C-BE32-E72D297353CC}">
              <c16:uniqueId val="{00000001-99F7-E749-8144-D09C7C1CDBD3}"/>
            </c:ext>
          </c:extLst>
        </c:ser>
        <c:ser>
          <c:idx val="2"/>
          <c:order val="2"/>
          <c:tx>
            <c:strRef>
              <c:f>Feuil1!$L$54:$L$55</c:f>
              <c:strCache>
                <c:ptCount val="1"/>
                <c:pt idx="0">
                  <c:v>DIVERS</c:v>
                </c:pt>
              </c:strCache>
            </c:strRef>
          </c:tx>
          <c:invertIfNegative val="0"/>
          <c:cat>
            <c:numRef>
              <c:f>Feuil1!$I$56:$I$59</c:f>
              <c:numCache>
                <c:formatCode>General</c:formatCode>
                <c:ptCount val="4"/>
                <c:pt idx="0">
                  <c:v>2021</c:v>
                </c:pt>
                <c:pt idx="1">
                  <c:v>2022</c:v>
                </c:pt>
                <c:pt idx="2">
                  <c:v>2023</c:v>
                </c:pt>
                <c:pt idx="3">
                  <c:v>2024</c:v>
                </c:pt>
              </c:numCache>
            </c:numRef>
          </c:cat>
          <c:val>
            <c:numRef>
              <c:f>Feuil1!$L$56:$L$59</c:f>
              <c:numCache>
                <c:formatCode>#,##0</c:formatCode>
                <c:ptCount val="4"/>
                <c:pt idx="0" formatCode="General">
                  <c:v>684751</c:v>
                </c:pt>
                <c:pt idx="1">
                  <c:v>453170</c:v>
                </c:pt>
                <c:pt idx="2">
                  <c:v>465323</c:v>
                </c:pt>
                <c:pt idx="3">
                  <c:v>703353</c:v>
                </c:pt>
              </c:numCache>
            </c:numRef>
          </c:val>
          <c:extLst>
            <c:ext xmlns:c16="http://schemas.microsoft.com/office/drawing/2014/chart" uri="{C3380CC4-5D6E-409C-BE32-E72D297353CC}">
              <c16:uniqueId val="{00000002-99F7-E749-8144-D09C7C1CDBD3}"/>
            </c:ext>
          </c:extLst>
        </c:ser>
        <c:dLbls>
          <c:showLegendKey val="0"/>
          <c:showVal val="0"/>
          <c:showCatName val="0"/>
          <c:showSerName val="0"/>
          <c:showPercent val="0"/>
          <c:showBubbleSize val="0"/>
        </c:dLbls>
        <c:gapWidth val="150"/>
        <c:axId val="87107456"/>
        <c:axId val="87108992"/>
      </c:barChart>
      <c:catAx>
        <c:axId val="87107456"/>
        <c:scaling>
          <c:orientation val="minMax"/>
        </c:scaling>
        <c:delete val="0"/>
        <c:axPos val="b"/>
        <c:numFmt formatCode="General" sourceLinked="1"/>
        <c:majorTickMark val="out"/>
        <c:minorTickMark val="none"/>
        <c:tickLblPos val="nextTo"/>
        <c:crossAx val="87108992"/>
        <c:crosses val="autoZero"/>
        <c:auto val="1"/>
        <c:lblAlgn val="ctr"/>
        <c:lblOffset val="100"/>
        <c:noMultiLvlLbl val="0"/>
      </c:catAx>
      <c:valAx>
        <c:axId val="87108992"/>
        <c:scaling>
          <c:orientation val="minMax"/>
        </c:scaling>
        <c:delete val="0"/>
        <c:axPos val="l"/>
        <c:numFmt formatCode="General" sourceLinked="1"/>
        <c:majorTickMark val="out"/>
        <c:minorTickMark val="none"/>
        <c:tickLblPos val="nextTo"/>
        <c:crossAx val="87107456"/>
        <c:crosses val="autoZero"/>
        <c:crossBetween val="between"/>
      </c:valAx>
      <c:spPr>
        <a:noFill/>
        <a:ln w="25400">
          <a:noFill/>
        </a:ln>
      </c:spPr>
    </c:plotArea>
    <c:legend>
      <c:legendPos val="r"/>
      <c:overlay val="0"/>
    </c:legend>
    <c:plotVisOnly val="1"/>
    <c:dispBlanksAs val="gap"/>
    <c:showDLblsOverMax val="0"/>
  </c:chart>
  <c:spPr>
    <a:blipFill dpi="0" rotWithShape="1">
      <a:blip xmlns:r="http://schemas.openxmlformats.org/officeDocument/2006/relationships" r:embed="rId1">
        <a:alphaModFix amt="60000"/>
      </a:blip>
      <a:srcRect/>
      <a:stretch>
        <a:fillRect/>
      </a:stretch>
    </a:blipFill>
    <a:scene3d>
      <a:camera prst="orthographicFront"/>
      <a:lightRig rig="threePt" dir="t"/>
    </a:scene3d>
    <a:sp3d>
      <a:bevelT w="114300" prst="artDeco"/>
      <a:bevelB w="114300" prst="artDeco"/>
    </a:sp3d>
  </c:spPr>
  <c:txPr>
    <a:bodyPr/>
    <a:lstStyle/>
    <a:p>
      <a:pPr>
        <a:defRPr sz="20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Feuil1!$D$76</c:f>
              <c:strCache>
                <c:ptCount val="1"/>
                <c:pt idx="0">
                  <c:v>VRAC LIQUIDE</c:v>
                </c:pt>
              </c:strCache>
            </c:strRef>
          </c:tx>
          <c:invertIfNegative val="0"/>
          <c:cat>
            <c:numRef>
              <c:f>Feuil1!$C$77:$C$80</c:f>
              <c:numCache>
                <c:formatCode>General</c:formatCode>
                <c:ptCount val="4"/>
                <c:pt idx="0">
                  <c:v>2021</c:v>
                </c:pt>
                <c:pt idx="1">
                  <c:v>2022</c:v>
                </c:pt>
                <c:pt idx="2">
                  <c:v>2023</c:v>
                </c:pt>
                <c:pt idx="3">
                  <c:v>2024</c:v>
                </c:pt>
              </c:numCache>
            </c:numRef>
          </c:cat>
          <c:val>
            <c:numRef>
              <c:f>Feuil1!$D$77:$D$80</c:f>
              <c:numCache>
                <c:formatCode>General</c:formatCode>
                <c:ptCount val="4"/>
                <c:pt idx="0">
                  <c:v>172200</c:v>
                </c:pt>
                <c:pt idx="1">
                  <c:v>168589</c:v>
                </c:pt>
                <c:pt idx="2">
                  <c:v>42650</c:v>
                </c:pt>
                <c:pt idx="3">
                  <c:v>109420</c:v>
                </c:pt>
              </c:numCache>
            </c:numRef>
          </c:val>
          <c:extLst>
            <c:ext xmlns:c16="http://schemas.microsoft.com/office/drawing/2014/chart" uri="{C3380CC4-5D6E-409C-BE32-E72D297353CC}">
              <c16:uniqueId val="{00000000-24AF-184B-A0F8-6FCFD45DDD6C}"/>
            </c:ext>
          </c:extLst>
        </c:ser>
        <c:ser>
          <c:idx val="1"/>
          <c:order val="1"/>
          <c:tx>
            <c:strRef>
              <c:f>Feuil1!$E$76</c:f>
              <c:strCache>
                <c:ptCount val="1"/>
                <c:pt idx="0">
                  <c:v>VRAC SOLIDE</c:v>
                </c:pt>
              </c:strCache>
            </c:strRef>
          </c:tx>
          <c:invertIfNegative val="0"/>
          <c:cat>
            <c:numRef>
              <c:f>Feuil1!$C$77:$C$80</c:f>
              <c:numCache>
                <c:formatCode>General</c:formatCode>
                <c:ptCount val="4"/>
                <c:pt idx="0">
                  <c:v>2021</c:v>
                </c:pt>
                <c:pt idx="1">
                  <c:v>2022</c:v>
                </c:pt>
                <c:pt idx="2">
                  <c:v>2023</c:v>
                </c:pt>
                <c:pt idx="3">
                  <c:v>2024</c:v>
                </c:pt>
              </c:numCache>
            </c:numRef>
          </c:cat>
          <c:val>
            <c:numRef>
              <c:f>Feuil1!$E$77:$E$80</c:f>
              <c:numCache>
                <c:formatCode>General</c:formatCode>
                <c:ptCount val="4"/>
                <c:pt idx="0">
                  <c:v>3429938</c:v>
                </c:pt>
                <c:pt idx="1">
                  <c:v>4212599</c:v>
                </c:pt>
                <c:pt idx="2">
                  <c:v>4308905</c:v>
                </c:pt>
                <c:pt idx="3">
                  <c:v>4292426</c:v>
                </c:pt>
              </c:numCache>
            </c:numRef>
          </c:val>
          <c:extLst>
            <c:ext xmlns:c16="http://schemas.microsoft.com/office/drawing/2014/chart" uri="{C3380CC4-5D6E-409C-BE32-E72D297353CC}">
              <c16:uniqueId val="{00000001-24AF-184B-A0F8-6FCFD45DDD6C}"/>
            </c:ext>
          </c:extLst>
        </c:ser>
        <c:ser>
          <c:idx val="2"/>
          <c:order val="2"/>
          <c:tx>
            <c:strRef>
              <c:f>Feuil1!$F$76</c:f>
              <c:strCache>
                <c:ptCount val="1"/>
                <c:pt idx="0">
                  <c:v>DIVERS</c:v>
                </c:pt>
              </c:strCache>
            </c:strRef>
          </c:tx>
          <c:invertIfNegative val="0"/>
          <c:cat>
            <c:numRef>
              <c:f>Feuil1!$C$77:$C$80</c:f>
              <c:numCache>
                <c:formatCode>General</c:formatCode>
                <c:ptCount val="4"/>
                <c:pt idx="0">
                  <c:v>2021</c:v>
                </c:pt>
                <c:pt idx="1">
                  <c:v>2022</c:v>
                </c:pt>
                <c:pt idx="2">
                  <c:v>2023</c:v>
                </c:pt>
                <c:pt idx="3">
                  <c:v>2024</c:v>
                </c:pt>
              </c:numCache>
            </c:numRef>
          </c:cat>
          <c:val>
            <c:numRef>
              <c:f>Feuil1!$F$77:$F$80</c:f>
              <c:numCache>
                <c:formatCode>General</c:formatCode>
                <c:ptCount val="4"/>
                <c:pt idx="0">
                  <c:v>95531</c:v>
                </c:pt>
                <c:pt idx="1">
                  <c:v>50486</c:v>
                </c:pt>
                <c:pt idx="2">
                  <c:v>65126</c:v>
                </c:pt>
                <c:pt idx="3">
                  <c:v>235698</c:v>
                </c:pt>
              </c:numCache>
            </c:numRef>
          </c:val>
          <c:extLst>
            <c:ext xmlns:c16="http://schemas.microsoft.com/office/drawing/2014/chart" uri="{C3380CC4-5D6E-409C-BE32-E72D297353CC}">
              <c16:uniqueId val="{00000002-24AF-184B-A0F8-6FCFD45DDD6C}"/>
            </c:ext>
          </c:extLst>
        </c:ser>
        <c:dLbls>
          <c:showLegendKey val="0"/>
          <c:showVal val="0"/>
          <c:showCatName val="0"/>
          <c:showSerName val="0"/>
          <c:showPercent val="0"/>
          <c:showBubbleSize val="0"/>
        </c:dLbls>
        <c:gapWidth val="150"/>
        <c:axId val="86453248"/>
        <c:axId val="86455040"/>
      </c:barChart>
      <c:catAx>
        <c:axId val="86453248"/>
        <c:scaling>
          <c:orientation val="minMax"/>
        </c:scaling>
        <c:delete val="0"/>
        <c:axPos val="b"/>
        <c:numFmt formatCode="General" sourceLinked="1"/>
        <c:majorTickMark val="out"/>
        <c:minorTickMark val="none"/>
        <c:tickLblPos val="nextTo"/>
        <c:crossAx val="86455040"/>
        <c:crosses val="autoZero"/>
        <c:auto val="1"/>
        <c:lblAlgn val="ctr"/>
        <c:lblOffset val="100"/>
        <c:noMultiLvlLbl val="0"/>
      </c:catAx>
      <c:valAx>
        <c:axId val="86455040"/>
        <c:scaling>
          <c:orientation val="minMax"/>
        </c:scaling>
        <c:delete val="0"/>
        <c:axPos val="l"/>
        <c:numFmt formatCode="General" sourceLinked="1"/>
        <c:majorTickMark val="out"/>
        <c:minorTickMark val="none"/>
        <c:tickLblPos val="nextTo"/>
        <c:crossAx val="86453248"/>
        <c:crosses val="autoZero"/>
        <c:crossBetween val="between"/>
      </c:valAx>
      <c:spPr>
        <a:noFill/>
        <a:ln w="25400">
          <a:noFill/>
        </a:ln>
      </c:spPr>
    </c:plotArea>
    <c:legend>
      <c:legendPos val="r"/>
      <c:overlay val="0"/>
    </c:legend>
    <c:plotVisOnly val="1"/>
    <c:dispBlanksAs val="gap"/>
    <c:showDLblsOverMax val="0"/>
  </c:chart>
  <c:spPr>
    <a:blipFill dpi="0" rotWithShape="1">
      <a:blip xmlns:r="http://schemas.openxmlformats.org/officeDocument/2006/relationships" r:embed="rId1">
        <a:alphaModFix amt="63000"/>
      </a:blip>
      <a:srcRect/>
      <a:stretch>
        <a:fillRect/>
      </a:stretch>
    </a:blipFill>
    <a:scene3d>
      <a:camera prst="orthographicFront"/>
      <a:lightRig rig="threePt" dir="t"/>
    </a:scene3d>
    <a:sp3d>
      <a:bevelT w="114300" prst="artDeco"/>
      <a:bevelB w="114300" prst="artDeco"/>
    </a:sp3d>
  </c:spPr>
  <c:txPr>
    <a:bodyPr/>
    <a:lstStyle/>
    <a:p>
      <a:pPr>
        <a:defRPr sz="24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Feuil1!$C$3</c:f>
              <c:strCache>
                <c:ptCount val="1"/>
                <c:pt idx="0">
                  <c:v>PLEIN</c:v>
                </c:pt>
              </c:strCache>
            </c:strRef>
          </c:tx>
          <c:spPr>
            <a:solidFill>
              <a:schemeClr val="accent1"/>
            </a:solidFill>
            <a:ln>
              <a:noFill/>
            </a:ln>
            <a:effectLst/>
          </c:spPr>
          <c:invertIfNegative val="0"/>
          <c:cat>
            <c:numRef>
              <c:f>Feuil1!$D$2:$H$2</c:f>
              <c:numCache>
                <c:formatCode>General</c:formatCode>
                <c:ptCount val="5"/>
                <c:pt idx="0">
                  <c:v>2020</c:v>
                </c:pt>
                <c:pt idx="1">
                  <c:v>2021</c:v>
                </c:pt>
                <c:pt idx="2">
                  <c:v>2022</c:v>
                </c:pt>
                <c:pt idx="3">
                  <c:v>2023</c:v>
                </c:pt>
                <c:pt idx="4">
                  <c:v>2024</c:v>
                </c:pt>
              </c:numCache>
            </c:numRef>
          </c:cat>
          <c:val>
            <c:numRef>
              <c:f>Feuil1!$D$3:$H$3</c:f>
              <c:numCache>
                <c:formatCode>General</c:formatCode>
                <c:ptCount val="5"/>
                <c:pt idx="0">
                  <c:v>75190</c:v>
                </c:pt>
                <c:pt idx="1">
                  <c:v>58495</c:v>
                </c:pt>
                <c:pt idx="2">
                  <c:v>39540</c:v>
                </c:pt>
                <c:pt idx="3">
                  <c:v>44247</c:v>
                </c:pt>
                <c:pt idx="4">
                  <c:v>62453</c:v>
                </c:pt>
              </c:numCache>
            </c:numRef>
          </c:val>
          <c:extLst>
            <c:ext xmlns:c16="http://schemas.microsoft.com/office/drawing/2014/chart" uri="{C3380CC4-5D6E-409C-BE32-E72D297353CC}">
              <c16:uniqueId val="{00000000-CC61-5C40-B35E-54A5B68D94C4}"/>
            </c:ext>
          </c:extLst>
        </c:ser>
        <c:ser>
          <c:idx val="1"/>
          <c:order val="1"/>
          <c:tx>
            <c:strRef>
              <c:f>Feuil1!$C$4</c:f>
              <c:strCache>
                <c:ptCount val="1"/>
                <c:pt idx="0">
                  <c:v>VIDE</c:v>
                </c:pt>
              </c:strCache>
            </c:strRef>
          </c:tx>
          <c:spPr>
            <a:solidFill>
              <a:schemeClr val="accent2"/>
            </a:solidFill>
            <a:ln>
              <a:noFill/>
            </a:ln>
            <a:effectLst/>
          </c:spPr>
          <c:invertIfNegative val="0"/>
          <c:cat>
            <c:numRef>
              <c:f>Feuil1!$D$2:$H$2</c:f>
              <c:numCache>
                <c:formatCode>General</c:formatCode>
                <c:ptCount val="5"/>
                <c:pt idx="0">
                  <c:v>2020</c:v>
                </c:pt>
                <c:pt idx="1">
                  <c:v>2021</c:v>
                </c:pt>
                <c:pt idx="2">
                  <c:v>2022</c:v>
                </c:pt>
                <c:pt idx="3">
                  <c:v>2023</c:v>
                </c:pt>
                <c:pt idx="4">
                  <c:v>2024</c:v>
                </c:pt>
              </c:numCache>
            </c:numRef>
          </c:cat>
          <c:val>
            <c:numRef>
              <c:f>Feuil1!$D$4:$H$4</c:f>
              <c:numCache>
                <c:formatCode>General</c:formatCode>
                <c:ptCount val="5"/>
                <c:pt idx="0">
                  <c:v>76842</c:v>
                </c:pt>
                <c:pt idx="1">
                  <c:v>58395</c:v>
                </c:pt>
                <c:pt idx="2">
                  <c:v>38821</c:v>
                </c:pt>
                <c:pt idx="3">
                  <c:v>44179</c:v>
                </c:pt>
                <c:pt idx="4">
                  <c:v>55204</c:v>
                </c:pt>
              </c:numCache>
            </c:numRef>
          </c:val>
          <c:extLst>
            <c:ext xmlns:c16="http://schemas.microsoft.com/office/drawing/2014/chart" uri="{C3380CC4-5D6E-409C-BE32-E72D297353CC}">
              <c16:uniqueId val="{00000001-CC61-5C40-B35E-54A5B68D94C4}"/>
            </c:ext>
          </c:extLst>
        </c:ser>
        <c:ser>
          <c:idx val="2"/>
          <c:order val="2"/>
          <c:tx>
            <c:strRef>
              <c:f>Feuil1!$C$5</c:f>
              <c:strCache>
                <c:ptCount val="1"/>
                <c:pt idx="0">
                  <c:v>TOTAL</c:v>
                </c:pt>
              </c:strCache>
            </c:strRef>
          </c:tx>
          <c:spPr>
            <a:solidFill>
              <a:schemeClr val="accent3"/>
            </a:solidFill>
            <a:ln>
              <a:noFill/>
            </a:ln>
            <a:effectLst/>
          </c:spPr>
          <c:invertIfNegative val="0"/>
          <c:cat>
            <c:numRef>
              <c:f>Feuil1!$D$2:$H$2</c:f>
              <c:numCache>
                <c:formatCode>General</c:formatCode>
                <c:ptCount val="5"/>
                <c:pt idx="0">
                  <c:v>2020</c:v>
                </c:pt>
                <c:pt idx="1">
                  <c:v>2021</c:v>
                </c:pt>
                <c:pt idx="2">
                  <c:v>2022</c:v>
                </c:pt>
                <c:pt idx="3">
                  <c:v>2023</c:v>
                </c:pt>
                <c:pt idx="4">
                  <c:v>2024</c:v>
                </c:pt>
              </c:numCache>
            </c:numRef>
          </c:cat>
          <c:val>
            <c:numRef>
              <c:f>Feuil1!$D$5:$H$5</c:f>
              <c:numCache>
                <c:formatCode>General</c:formatCode>
                <c:ptCount val="5"/>
                <c:pt idx="0">
                  <c:v>152032</c:v>
                </c:pt>
                <c:pt idx="1">
                  <c:v>116890</c:v>
                </c:pt>
                <c:pt idx="2">
                  <c:v>78361</c:v>
                </c:pt>
                <c:pt idx="3">
                  <c:v>88426</c:v>
                </c:pt>
                <c:pt idx="4">
                  <c:v>117657</c:v>
                </c:pt>
              </c:numCache>
            </c:numRef>
          </c:val>
          <c:extLst>
            <c:ext xmlns:c16="http://schemas.microsoft.com/office/drawing/2014/chart" uri="{C3380CC4-5D6E-409C-BE32-E72D297353CC}">
              <c16:uniqueId val="{00000002-CC61-5C40-B35E-54A5B68D94C4}"/>
            </c:ext>
          </c:extLst>
        </c:ser>
        <c:dLbls>
          <c:showLegendKey val="0"/>
          <c:showVal val="0"/>
          <c:showCatName val="0"/>
          <c:showSerName val="0"/>
          <c:showPercent val="0"/>
          <c:showBubbleSize val="0"/>
        </c:dLbls>
        <c:gapWidth val="219"/>
        <c:overlap val="-27"/>
        <c:axId val="86405504"/>
        <c:axId val="86407040"/>
      </c:barChart>
      <c:catAx>
        <c:axId val="8640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86407040"/>
        <c:crosses val="autoZero"/>
        <c:auto val="1"/>
        <c:lblAlgn val="ctr"/>
        <c:lblOffset val="100"/>
        <c:noMultiLvlLbl val="0"/>
      </c:catAx>
      <c:valAx>
        <c:axId val="8640704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fr-FR"/>
          </a:p>
        </c:txPr>
        <c:crossAx val="86405504"/>
        <c:crosses val="autoZero"/>
        <c:crossBetween val="between"/>
      </c:valAx>
      <c:spPr>
        <a:noFill/>
        <a:ln>
          <a:noFill/>
        </a:ln>
        <a:effectLst/>
      </c:spPr>
    </c:plotArea>
    <c:legend>
      <c:legendPos val="b"/>
      <c:overlay val="0"/>
      <c:spPr>
        <a:noFill/>
        <a:ln>
          <a:noFill/>
        </a:ln>
        <a:effectLst/>
      </c:spPr>
      <c:txPr>
        <a:bodyPr rot="0" vert="horz"/>
        <a:lstStyle/>
        <a:p>
          <a:pPr>
            <a:defRPr/>
          </a:pPr>
          <a:endParaRPr lang="fr-FR"/>
        </a:p>
      </c:txPr>
    </c:legend>
    <c:plotVisOnly val="1"/>
    <c:dispBlanksAs val="gap"/>
    <c:showDLblsOverMax val="0"/>
  </c:chart>
  <c:spPr>
    <a:blipFill>
      <a:blip xmlns:r="http://schemas.openxmlformats.org/officeDocument/2006/relationships" r:embed="rId1"/>
      <a:stretch>
        <a:fillRect/>
      </a:stretch>
    </a:blipFill>
    <a:ln w="9525" cap="flat" cmpd="sng" algn="ctr">
      <a:solidFill>
        <a:schemeClr val="tx1">
          <a:lumMod val="15000"/>
          <a:lumOff val="85000"/>
        </a:schemeClr>
      </a:solidFill>
      <a:round/>
    </a:ln>
    <a:effectLst/>
    <a:scene3d>
      <a:camera prst="orthographicFront"/>
      <a:lightRig rig="threePt" dir="t"/>
    </a:scene3d>
    <a:sp3d>
      <a:bevelT/>
      <a:bevelB w="114300" prst="artDeco"/>
    </a:sp3d>
  </c:spPr>
  <c:txPr>
    <a:bodyPr/>
    <a:lstStyle/>
    <a:p>
      <a:pPr>
        <a:defRPr sz="2400" b="1" i="0" baseline="0">
          <a:solidFill>
            <a:schemeClr val="bg1"/>
          </a:solidFill>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Feuil1!$B$1</c:f>
              <c:strCache>
                <c:ptCount val="1"/>
                <c:pt idx="0">
                  <c:v>Colonne1</c:v>
                </c:pt>
              </c:strCache>
            </c:strRef>
          </c:tx>
          <c:dPt>
            <c:idx val="0"/>
            <c:bubble3D val="0"/>
          </c:dPt>
          <c:dPt>
            <c:idx val="1"/>
            <c:bubble3D val="0"/>
          </c:dPt>
          <c:dPt>
            <c:idx val="2"/>
            <c:bubble3D val="0"/>
          </c:dPt>
          <c:cat>
            <c:strRef>
              <c:f>Feuil1!$A$2:$A$5</c:f>
              <c:strCache>
                <c:ptCount val="3"/>
                <c:pt idx="0">
                  <c:v>zone1</c:v>
                </c:pt>
                <c:pt idx="1">
                  <c:v>zone 2</c:v>
                </c:pt>
                <c:pt idx="2">
                  <c:v>zone 3</c:v>
                </c:pt>
              </c:strCache>
            </c:strRef>
          </c:cat>
          <c:val>
            <c:numRef>
              <c:f>Feuil1!$B$2:$B$5</c:f>
              <c:numCache>
                <c:formatCode>General</c:formatCode>
                <c:ptCount val="4"/>
                <c:pt idx="0">
                  <c:v>3192</c:v>
                </c:pt>
                <c:pt idx="1">
                  <c:v>2976</c:v>
                </c:pt>
                <c:pt idx="2">
                  <c:v>652</c:v>
                </c:pt>
              </c:numCache>
            </c:numRef>
          </c:val>
          <c:extLst>
            <c:ext xmlns:c16="http://schemas.microsoft.com/office/drawing/2014/chart" uri="{C3380CC4-5D6E-409C-BE32-E72D297353CC}">
              <c16:uniqueId val="{00000000-1E24-6E44-892B-2C9558764D87}"/>
            </c:ext>
          </c:extLst>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75505668934240366"/>
          <c:y val="0.75413216493099644"/>
          <c:w val="0.21375000000000008"/>
          <c:h val="0.18045536646628846"/>
        </c:manualLayout>
      </c:layout>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30414-4235-454C-9110-30FE61045D7C}" type="datetimeFigureOut">
              <a:rPr lang="fr-FR" smtClean="0"/>
              <a:pPr/>
              <a:t>11/06/2025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EF804-BB73-4440-A777-392E6DF1F266}" type="slidenum">
              <a:rPr lang="fr-FR" smtClean="0"/>
              <a:pPr/>
              <a:t>‹N°›</a:t>
            </a:fld>
            <a:endParaRPr lang="fr-FR"/>
          </a:p>
        </p:txBody>
      </p:sp>
    </p:spTree>
    <p:extLst>
      <p:ext uri="{BB962C8B-B14F-4D97-AF65-F5344CB8AC3E}">
        <p14:creationId xmlns:p14="http://schemas.microsoft.com/office/powerpoint/2010/main" val="4257475851"/>
      </p:ext>
    </p:extLst>
  </p:cSld>
  <p:clrMap bg1="lt1" tx1="dk1" bg2="lt2" tx2="dk2" accent1="accent1" accent2="accent2" accent3="accent3" accent4="accent4" accent5="accent5" accent6="accent6" hlink="hlink" folHlink="folHlink"/>
  <p:notesStyle>
    <a:lvl1pPr marL="0" algn="l" defTabSz="914386" rtl="0" eaLnBrk="1" latinLnBrk="0" hangingPunct="1">
      <a:defRPr sz="1200" kern="1200">
        <a:solidFill>
          <a:schemeClr val="tx1"/>
        </a:solidFill>
        <a:latin typeface="+mn-lt"/>
        <a:ea typeface="+mn-ea"/>
        <a:cs typeface="+mn-cs"/>
      </a:defRPr>
    </a:lvl1pPr>
    <a:lvl2pPr marL="457193" algn="l" defTabSz="914386" rtl="0" eaLnBrk="1" latinLnBrk="0" hangingPunct="1">
      <a:defRPr sz="1200" kern="1200">
        <a:solidFill>
          <a:schemeClr val="tx1"/>
        </a:solidFill>
        <a:latin typeface="+mn-lt"/>
        <a:ea typeface="+mn-ea"/>
        <a:cs typeface="+mn-cs"/>
      </a:defRPr>
    </a:lvl2pPr>
    <a:lvl3pPr marL="914386" algn="l" defTabSz="914386" rtl="0" eaLnBrk="1" latinLnBrk="0" hangingPunct="1">
      <a:defRPr sz="1200" kern="1200">
        <a:solidFill>
          <a:schemeClr val="tx1"/>
        </a:solidFill>
        <a:latin typeface="+mn-lt"/>
        <a:ea typeface="+mn-ea"/>
        <a:cs typeface="+mn-cs"/>
      </a:defRPr>
    </a:lvl3pPr>
    <a:lvl4pPr marL="1371578" algn="l" defTabSz="914386" rtl="0" eaLnBrk="1" latinLnBrk="0" hangingPunct="1">
      <a:defRPr sz="1200" kern="1200">
        <a:solidFill>
          <a:schemeClr val="tx1"/>
        </a:solidFill>
        <a:latin typeface="+mn-lt"/>
        <a:ea typeface="+mn-ea"/>
        <a:cs typeface="+mn-cs"/>
      </a:defRPr>
    </a:lvl4pPr>
    <a:lvl5pPr marL="1828771" algn="l" defTabSz="914386" rtl="0" eaLnBrk="1" latinLnBrk="0" hangingPunct="1">
      <a:defRPr sz="1200" kern="1200">
        <a:solidFill>
          <a:schemeClr val="tx1"/>
        </a:solidFill>
        <a:latin typeface="+mn-lt"/>
        <a:ea typeface="+mn-ea"/>
        <a:cs typeface="+mn-cs"/>
      </a:defRPr>
    </a:lvl5pPr>
    <a:lvl6pPr marL="2285964" algn="l" defTabSz="914386" rtl="0" eaLnBrk="1" latinLnBrk="0" hangingPunct="1">
      <a:defRPr sz="1200" kern="1200">
        <a:solidFill>
          <a:schemeClr val="tx1"/>
        </a:solidFill>
        <a:latin typeface="+mn-lt"/>
        <a:ea typeface="+mn-ea"/>
        <a:cs typeface="+mn-cs"/>
      </a:defRPr>
    </a:lvl6pPr>
    <a:lvl7pPr marL="2743157" algn="l" defTabSz="914386" rtl="0" eaLnBrk="1" latinLnBrk="0" hangingPunct="1">
      <a:defRPr sz="1200" kern="1200">
        <a:solidFill>
          <a:schemeClr val="tx1"/>
        </a:solidFill>
        <a:latin typeface="+mn-lt"/>
        <a:ea typeface="+mn-ea"/>
        <a:cs typeface="+mn-cs"/>
      </a:defRPr>
    </a:lvl7pPr>
    <a:lvl8pPr marL="3200348" algn="l" defTabSz="914386" rtl="0" eaLnBrk="1" latinLnBrk="0" hangingPunct="1">
      <a:defRPr sz="1200" kern="1200">
        <a:solidFill>
          <a:schemeClr val="tx1"/>
        </a:solidFill>
        <a:latin typeface="+mn-lt"/>
        <a:ea typeface="+mn-ea"/>
        <a:cs typeface="+mn-cs"/>
      </a:defRPr>
    </a:lvl8pPr>
    <a:lvl9pPr marL="3657542" algn="l" defTabSz="9143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AEF804-BB73-4440-A777-392E6DF1F266}" type="slidenum">
              <a:rPr lang="fr-FR" smtClean="0"/>
              <a:pPr/>
              <a:t>6</a:t>
            </a:fld>
            <a:endParaRPr lang="fr-FR"/>
          </a:p>
        </p:txBody>
      </p:sp>
    </p:spTree>
    <p:extLst>
      <p:ext uri="{BB962C8B-B14F-4D97-AF65-F5344CB8AC3E}">
        <p14:creationId xmlns:p14="http://schemas.microsoft.com/office/powerpoint/2010/main" val="198566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3" y="6996220"/>
            <a:ext cx="1830217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63284" tIns="81642" rIns="163284" bIns="81642" anchor="ctr"/>
          <a:lstStyle/>
          <a:p>
            <a:pPr algn="ctr" eaLnBrk="1" latinLnBrk="0" hangingPunct="1"/>
            <a:endParaRPr kumimoji="0" lang="en-US"/>
          </a:p>
        </p:txBody>
      </p:sp>
      <p:sp>
        <p:nvSpPr>
          <p:cNvPr id="9" name="Titre 8"/>
          <p:cNvSpPr>
            <a:spLocks noGrp="1"/>
          </p:cNvSpPr>
          <p:nvPr>
            <p:ph type="ctrTitle"/>
          </p:nvPr>
        </p:nvSpPr>
        <p:spPr>
          <a:xfrm>
            <a:off x="1371600" y="2628902"/>
            <a:ext cx="15544800" cy="2744642"/>
          </a:xfrm>
        </p:spPr>
        <p:txBody>
          <a:bodyPr vert="horz" anchor="b">
            <a:normAutofit/>
            <a:scene3d>
              <a:camera prst="orthographicFront"/>
              <a:lightRig rig="soft" dir="t"/>
            </a:scene3d>
            <a:sp3d prstMaterial="softEdge">
              <a:bevelT w="25400" h="25400"/>
            </a:sp3d>
          </a:bodyPr>
          <a:lstStyle>
            <a:lvl1pPr algn="r">
              <a:defRPr sz="8600" b="1">
                <a:solidFill>
                  <a:schemeClr val="tx2"/>
                </a:solidFill>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17" name="Sous-titre 16"/>
          <p:cNvSpPr>
            <a:spLocks noGrp="1"/>
          </p:cNvSpPr>
          <p:nvPr>
            <p:ph type="subTitle" idx="1"/>
          </p:nvPr>
        </p:nvSpPr>
        <p:spPr>
          <a:xfrm>
            <a:off x="1371600" y="5417411"/>
            <a:ext cx="15544800" cy="1799556"/>
          </a:xfrm>
        </p:spPr>
        <p:txBody>
          <a:bodyPr lIns="81642" rIns="81642"/>
          <a:lstStyle>
            <a:lvl1pPr marL="0" marR="114299" indent="0" algn="r">
              <a:buNone/>
              <a:defRPr>
                <a:solidFill>
                  <a:schemeClr val="tx2"/>
                </a:solidFill>
              </a:defRPr>
            </a:lvl1pPr>
            <a:lvl2pPr marL="816422" indent="0" algn="ctr">
              <a:buNone/>
            </a:lvl2pPr>
            <a:lvl3pPr marL="1632844" indent="0" algn="ctr">
              <a:buNone/>
            </a:lvl3pPr>
            <a:lvl4pPr marL="2449266" indent="0" algn="ctr">
              <a:buNone/>
            </a:lvl4pPr>
            <a:lvl5pPr marL="3265688" indent="0" algn="ctr">
              <a:buNone/>
            </a:lvl5pPr>
            <a:lvl6pPr marL="4082110" indent="0" algn="ctr">
              <a:buNone/>
            </a:lvl6pPr>
            <a:lvl7pPr marL="4898532" indent="0" algn="ctr">
              <a:buNone/>
            </a:lvl7pPr>
            <a:lvl8pPr marL="5714954" indent="0" algn="ctr">
              <a:buNone/>
            </a:lvl8pPr>
            <a:lvl9pPr marL="6531376" indent="0" algn="ctr">
              <a:buNone/>
            </a:lvl9pPr>
            <a:extLst/>
          </a:lstStyle>
          <a:p>
            <a:r>
              <a:rPr kumimoji="0" lang="fr-FR"/>
              <a:t>Cliquez pour modifier le style des sous-titres du masque</a:t>
            </a:r>
            <a:endParaRPr kumimoji="0" lang="en-US"/>
          </a:p>
        </p:txBody>
      </p:sp>
      <p:grpSp>
        <p:nvGrpSpPr>
          <p:cNvPr id="2" name="Groupe 1"/>
          <p:cNvGrpSpPr/>
          <p:nvPr/>
        </p:nvGrpSpPr>
        <p:grpSpPr>
          <a:xfrm>
            <a:off x="-7529" y="7429500"/>
            <a:ext cx="18295530" cy="2868132"/>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6/11/2025</a:t>
            </a:fld>
            <a:endParaRPr lang="en-US"/>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‹N°›</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2221994"/>
            <a:ext cx="16459200" cy="6579107"/>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688026" y="411961"/>
            <a:ext cx="3554940" cy="8389142"/>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411962"/>
            <a:ext cx="12649200" cy="838914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‹N°›</a:t>
            </a:fld>
            <a:endParaRPr lang="en-US"/>
          </a:p>
        </p:txBody>
      </p:sp>
      <p:sp>
        <p:nvSpPr>
          <p:cNvPr id="7" name="Titre 6"/>
          <p:cNvSpPr>
            <a:spLocks noGrp="1"/>
          </p:cNvSpPr>
          <p:nvPr>
            <p:ph type="title"/>
          </p:nvPr>
        </p:nvSpPr>
        <p:spPr/>
        <p:txBody>
          <a:bodyPr rtlCol="0"/>
          <a:lstStyle/>
          <a:p>
            <a:r>
              <a:rPr kumimoji="0" lang="fr-FR"/>
              <a:t>Cliquez pour modifier le style du titre</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44752" y="1589568"/>
            <a:ext cx="15544800" cy="2743200"/>
          </a:xfrm>
        </p:spPr>
        <p:txBody>
          <a:bodyPr vert="horz" anchor="b">
            <a:normAutofit/>
            <a:scene3d>
              <a:camera prst="orthographicFront"/>
              <a:lightRig rig="soft" dir="t"/>
            </a:scene3d>
            <a:sp3d prstMaterial="softEdge">
              <a:bevelT w="25400" h="25400"/>
            </a:sp3d>
          </a:bodyPr>
          <a:lstStyle>
            <a:lvl1pPr algn="r">
              <a:buNone/>
              <a:defRPr sz="8600" b="1" cap="none" baseline="0">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845426" y="4397568"/>
            <a:ext cx="9144000" cy="2182332"/>
          </a:xfrm>
        </p:spPr>
        <p:txBody>
          <a:bodyPr lIns="163284" rIns="163284" anchor="t"/>
          <a:lstStyle>
            <a:lvl1pPr marL="0" indent="0" algn="l">
              <a:buNone/>
              <a:defRPr sz="4100">
                <a:solidFill>
                  <a:schemeClr val="tx1"/>
                </a:solidFill>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‹N°›</a:t>
            </a:fld>
            <a:endParaRPr lang="en-US"/>
          </a:p>
        </p:txBody>
      </p:sp>
      <p:sp>
        <p:nvSpPr>
          <p:cNvPr id="7" name="Chevron 6"/>
          <p:cNvSpPr/>
          <p:nvPr/>
        </p:nvSpPr>
        <p:spPr>
          <a:xfrm>
            <a:off x="7273360" y="4508208"/>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p>
            <a:pPr algn="l" eaLnBrk="1" latinLnBrk="0" hangingPunct="1"/>
            <a:endParaRPr kumimoji="0" lang="en-US"/>
          </a:p>
        </p:txBody>
      </p:sp>
      <p:sp>
        <p:nvSpPr>
          <p:cNvPr id="8" name="Chevron 7"/>
          <p:cNvSpPr/>
          <p:nvPr/>
        </p:nvSpPr>
        <p:spPr>
          <a:xfrm>
            <a:off x="6900528" y="4508208"/>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914400" y="2221993"/>
            <a:ext cx="8077200" cy="6788945"/>
          </a:xfrm>
        </p:spPr>
        <p:txBody>
          <a:bodyPr/>
          <a:lstStyle>
            <a:lvl1pPr>
              <a:defRPr sz="5000"/>
            </a:lvl1pPr>
            <a:lvl2pPr>
              <a:defRPr sz="4300"/>
            </a:lvl2pPr>
            <a:lvl3pPr>
              <a:defRPr sz="3600"/>
            </a:lvl3pPr>
            <a:lvl4pPr>
              <a:defRPr sz="3200"/>
            </a:lvl4pPr>
            <a:lvl5pPr>
              <a:defRPr sz="32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9296400" y="2221993"/>
            <a:ext cx="8077200" cy="6788945"/>
          </a:xfrm>
        </p:spPr>
        <p:txBody>
          <a:bodyPr/>
          <a:lstStyle>
            <a:lvl1pPr>
              <a:defRPr sz="5000"/>
            </a:lvl1pPr>
            <a:lvl2pPr>
              <a:defRPr sz="4300"/>
            </a:lvl2pPr>
            <a:lvl3pPr>
              <a:defRPr sz="3600"/>
            </a:lvl3pPr>
            <a:lvl4pPr>
              <a:defRPr sz="3200"/>
            </a:lvl4pPr>
            <a:lvl5pPr>
              <a:defRPr sz="32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6F15528-21DE-4FAA-801E-634DDDAF4B2B}" type="slidenum">
              <a:rPr lang="en-US" smtClean="0"/>
              <a:pPr/>
              <a:t>‹N°›</a:t>
            </a:fld>
            <a:endParaRPr lang="en-US"/>
          </a:p>
        </p:txBody>
      </p:sp>
      <p:sp>
        <p:nvSpPr>
          <p:cNvPr id="8" name="Titre 7"/>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409575"/>
            <a:ext cx="16459200" cy="1714500"/>
          </a:xfrm>
        </p:spPr>
        <p:txBody>
          <a:bodyPr anchor="ct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326569" anchor="ctr"/>
          <a:lstStyle>
            <a:lvl1pPr marL="0" indent="0">
              <a:buNone/>
              <a:defRPr sz="4300" b="0">
                <a:solidFill>
                  <a:schemeClr val="bg1"/>
                </a:solidFill>
              </a:defRPr>
            </a:lvl1pPr>
            <a:lvl2pPr>
              <a:buNone/>
              <a:defRPr sz="3600" b="1"/>
            </a:lvl2pPr>
            <a:lvl3pPr>
              <a:buNone/>
              <a:defRPr sz="3200" b="1"/>
            </a:lvl3pPr>
            <a:lvl4pPr>
              <a:buNone/>
              <a:defRPr sz="2900" b="1"/>
            </a:lvl4pPr>
            <a:lvl5pPr>
              <a:buNone/>
              <a:defRPr sz="29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9290053" y="8115300"/>
            <a:ext cx="8083550" cy="1143000"/>
          </a:xfrm>
          <a:solidFill>
            <a:schemeClr val="accent1"/>
          </a:solidFill>
          <a:ln w="9652">
            <a:solidFill>
              <a:schemeClr val="accent1"/>
            </a:solidFill>
            <a:miter lim="800000"/>
          </a:ln>
        </p:spPr>
        <p:txBody>
          <a:bodyPr lIns="326569" anchor="ctr"/>
          <a:lstStyle>
            <a:lvl1pPr marL="0" indent="0">
              <a:buNone/>
              <a:defRPr sz="4300" b="0">
                <a:solidFill>
                  <a:schemeClr val="bg1"/>
                </a:solidFill>
              </a:defRPr>
            </a:lvl1pPr>
            <a:lvl2pPr>
              <a:buNone/>
              <a:defRPr sz="3600" b="1"/>
            </a:lvl2pPr>
            <a:lvl3pPr>
              <a:buNone/>
              <a:defRPr sz="3200" b="1"/>
            </a:lvl3pPr>
            <a:lvl4pPr>
              <a:buNone/>
              <a:defRPr sz="2900" b="1"/>
            </a:lvl4pPr>
            <a:lvl5pPr>
              <a:buNone/>
              <a:defRPr sz="29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914400" y="2166442"/>
            <a:ext cx="8080376" cy="5912645"/>
          </a:xfrm>
          <a:ln>
            <a:noFill/>
            <a:prstDash val="sysDash"/>
            <a:miter lim="800000"/>
          </a:ln>
        </p:spPr>
        <p:txBody>
          <a:bodyPr/>
          <a:lstStyle>
            <a:lvl1pPr>
              <a:defRPr sz="4300"/>
            </a:lvl1pPr>
            <a:lvl2pPr>
              <a:defRPr sz="3600"/>
            </a:lvl2pPr>
            <a:lvl3pPr>
              <a:defRPr sz="3200"/>
            </a:lvl3pPr>
            <a:lvl4pPr>
              <a:defRPr sz="2900"/>
            </a:lvl4pPr>
            <a:lvl5pPr>
              <a:defRPr sz="29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9290051" y="2166442"/>
            <a:ext cx="8083550" cy="5912645"/>
          </a:xfrm>
          <a:ln>
            <a:noFill/>
            <a:prstDash val="sysDash"/>
            <a:miter lim="800000"/>
          </a:ln>
        </p:spPr>
        <p:txBody>
          <a:bodyPr/>
          <a:lstStyle>
            <a:lvl1pPr>
              <a:spcBef>
                <a:spcPts val="0"/>
              </a:spcBef>
              <a:defRPr sz="4300"/>
            </a:lvl1pPr>
            <a:lvl2pPr>
              <a:defRPr sz="3600"/>
            </a:lvl2pPr>
            <a:lvl3pPr>
              <a:defRPr sz="3200"/>
            </a:lvl3pPr>
            <a:lvl4pPr>
              <a:defRPr sz="2900"/>
            </a:lvl4pPr>
            <a:lvl5pPr>
              <a:defRPr sz="29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6F15528-21DE-4FAA-801E-634DDDAF4B2B}"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‹N°›</a:t>
            </a:fld>
            <a:endParaRPr lang="en-US"/>
          </a:p>
        </p:txBody>
      </p:sp>
      <p:sp>
        <p:nvSpPr>
          <p:cNvPr id="6" name="Titre 5"/>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7315200"/>
            <a:ext cx="14963552" cy="685800"/>
          </a:xfrm>
        </p:spPr>
        <p:txBody>
          <a:bodyPr vert="horz" anchor="t">
            <a:noAutofit/>
            <a:sp3d prstMaterial="softEdge">
              <a:bevelT w="0" h="0"/>
            </a:sp3d>
          </a:bodyPr>
          <a:lstStyle>
            <a:lvl1pPr algn="r">
              <a:buNone/>
              <a:defRPr sz="4500" b="0">
                <a:solidFill>
                  <a:schemeClr val="accent1"/>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8839200" y="8032653"/>
            <a:ext cx="7949184" cy="1371600"/>
          </a:xfrm>
        </p:spPr>
        <p:txBody>
          <a:bodyPr/>
          <a:lstStyle>
            <a:lvl1pPr marL="0" indent="0" algn="r">
              <a:buNone/>
              <a:defRPr sz="2900"/>
            </a:lvl1pPr>
            <a:lvl2pPr>
              <a:buNone/>
              <a:defRPr sz="2100"/>
            </a:lvl2pPr>
            <a:lvl3pPr>
              <a:buNone/>
              <a:defRPr sz="1800"/>
            </a:lvl3pPr>
            <a:lvl4pPr>
              <a:buNone/>
              <a:defRPr sz="1600"/>
            </a:lvl4pPr>
            <a:lvl5pPr>
              <a:buNone/>
              <a:defRPr sz="16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1828800" y="411480"/>
            <a:ext cx="14959584" cy="6858000"/>
          </a:xfrm>
        </p:spPr>
        <p:txBody>
          <a:bodyPr/>
          <a:lstStyle>
            <a:lvl1pPr>
              <a:defRPr sz="5700"/>
            </a:lvl1pPr>
            <a:lvl2pPr>
              <a:defRPr sz="5000"/>
            </a:lvl2pPr>
            <a:lvl3pPr>
              <a:defRPr sz="4300"/>
            </a:lvl3pPr>
            <a:lvl4pPr>
              <a:defRPr sz="3600"/>
            </a:lvl4pPr>
            <a:lvl5pPr>
              <a:defRPr sz="3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13454064" y="9611916"/>
            <a:ext cx="3840480" cy="548640"/>
          </a:xfrm>
        </p:spPr>
        <p:txBody>
          <a:bodyPr/>
          <a:lstStyle/>
          <a:p>
            <a:fld id="{1D8BD707-D9CF-40AE-B4C6-C98DA3205C09}" type="datetimeFigureOut">
              <a:rPr lang="en-US" smtClean="0"/>
              <a:pPr/>
              <a:t>6/11/2025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6F15528-21DE-4FAA-801E-634DDDAF4B2B}"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282464" y="8165103"/>
            <a:ext cx="14325600" cy="972348"/>
          </a:xfrm>
          <a:noFill/>
        </p:spPr>
        <p:txBody>
          <a:bodyPr lIns="163284" tIns="0" rIns="163284" anchor="t"/>
          <a:lstStyle>
            <a:lvl1pPr marL="0" marR="32657" indent="0" algn="r">
              <a:buNone/>
              <a:defRPr sz="2500"/>
            </a:lvl1pPr>
            <a:lvl2pPr>
              <a:defRPr sz="2100"/>
            </a:lvl2pPr>
            <a:lvl3pPr>
              <a:defRPr sz="1800"/>
            </a:lvl3pPr>
            <a:lvl4pPr>
              <a:defRPr sz="1600"/>
            </a:lvl4pPr>
            <a:lvl5pPr>
              <a:defRPr sz="1600"/>
            </a:lvl5pPr>
            <a:extLst/>
          </a:lstStyle>
          <a:p>
            <a:pPr lvl="0" eaLnBrk="1" latinLnBrk="0" hangingPunct="1"/>
            <a:r>
              <a:rPr kumimoji="0" lang="fr-FR"/>
              <a:t>Cliquez pour modifier les styles du texte du masque</a:t>
            </a:r>
          </a:p>
        </p:txBody>
      </p:sp>
      <p:sp>
        <p:nvSpPr>
          <p:cNvPr id="3" name="Espace réservé pour une image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57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6/11/2025</a:t>
            </a:fld>
            <a:endParaRPr lang="en-US"/>
          </a:p>
        </p:txBody>
      </p:sp>
      <p:sp>
        <p:nvSpPr>
          <p:cNvPr id="6" name="Espace réservé du pied de page 5"/>
          <p:cNvSpPr>
            <a:spLocks noGrp="1"/>
          </p:cNvSpPr>
          <p:nvPr>
            <p:ph type="ftr" sz="quarter" idx="11"/>
          </p:nvPr>
        </p:nvSpPr>
        <p:spPr>
          <a:xfrm>
            <a:off x="8760145" y="9611917"/>
            <a:ext cx="4701362" cy="547688"/>
          </a:xfrm>
        </p:spPr>
        <p:txBody>
          <a:bodyPr/>
          <a:lstStyle>
            <a:lvl1pPr>
              <a:defRPr>
                <a:solidFill>
                  <a:schemeClr val="tx1"/>
                </a:solidFill>
              </a:defRPr>
            </a:lvl1pPr>
            <a:extLst/>
          </a:lstStyle>
          <a:p>
            <a:endParaRPr lang="en-US"/>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‹N°›</a:t>
            </a:fld>
            <a:endParaRPr lang="en-US"/>
          </a:p>
        </p:txBody>
      </p:sp>
      <p:sp>
        <p:nvSpPr>
          <p:cNvPr id="2" name="Titre 1"/>
          <p:cNvSpPr>
            <a:spLocks noGrp="1"/>
          </p:cNvSpPr>
          <p:nvPr>
            <p:ph type="title"/>
          </p:nvPr>
        </p:nvSpPr>
        <p:spPr>
          <a:xfrm>
            <a:off x="457200" y="7297683"/>
            <a:ext cx="16150864" cy="844008"/>
          </a:xfrm>
          <a:noFill/>
        </p:spPr>
        <p:txBody>
          <a:bodyPr anchor="t">
            <a:sp3d prstMaterial="softEdge"/>
          </a:bodyPr>
          <a:lstStyle>
            <a:lvl1pPr marR="0" algn="r">
              <a:buNone/>
              <a:defRPr sz="5400" b="0">
                <a:solidFill>
                  <a:schemeClr val="accent1"/>
                </a:solidFill>
                <a:effectLst>
                  <a:outerShdw blurRad="50800" dist="25000" dir="5400000" algn="t" rotWithShape="0">
                    <a:prstClr val="black">
                      <a:alpha val="45000"/>
                    </a:prstClr>
                  </a:outerShdw>
                </a:effectLst>
              </a:defRPr>
            </a:lvl1pPr>
            <a:extLst/>
          </a:lstStyle>
          <a:p>
            <a:r>
              <a:rPr kumimoji="0" lang="fr-FR"/>
              <a:t>Cliquez pour modifier le style du titre</a:t>
            </a:r>
            <a:endParaRPr kumimoji="0" lang="en-US"/>
          </a:p>
        </p:txBody>
      </p:sp>
      <p:sp>
        <p:nvSpPr>
          <p:cNvPr id="8" name="Forme libre 7"/>
          <p:cNvSpPr>
            <a:spLocks/>
          </p:cNvSpPr>
          <p:nvPr/>
        </p:nvSpPr>
        <p:spPr bwMode="auto">
          <a:xfrm>
            <a:off x="998546" y="8917404"/>
            <a:ext cx="9881248" cy="138161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63284" tIns="81642" rIns="163284" bIns="81642" anchor="t" compatLnSpc="1"/>
          <a:lstStyle/>
          <a:p>
            <a:endParaRPr kumimoji="0" lang="en-US"/>
          </a:p>
        </p:txBody>
      </p:sp>
      <p:sp>
        <p:nvSpPr>
          <p:cNvPr id="9" name="Forme libre 8"/>
          <p:cNvSpPr>
            <a:spLocks/>
          </p:cNvSpPr>
          <p:nvPr/>
        </p:nvSpPr>
        <p:spPr bwMode="auto">
          <a:xfrm>
            <a:off x="971435" y="8908517"/>
            <a:ext cx="7380902" cy="1400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63284" tIns="81642" rIns="163284" bIns="81642" anchor="t" compatLnSpc="1"/>
          <a:lstStyle/>
          <a:p>
            <a:endParaRPr kumimoji="0" lang="en-US"/>
          </a:p>
        </p:txBody>
      </p:sp>
      <p:sp>
        <p:nvSpPr>
          <p:cNvPr id="10" name="Triangle rectangle 9"/>
          <p:cNvSpPr>
            <a:spLocks/>
          </p:cNvSpPr>
          <p:nvPr/>
        </p:nvSpPr>
        <p:spPr bwMode="auto">
          <a:xfrm>
            <a:off x="-12084" y="8686880"/>
            <a:ext cx="6804628" cy="1621302"/>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63284" tIns="81642" rIns="163284" bIns="81642" anchor="ctr" compatLnSpc="1"/>
          <a:lstStyle/>
          <a:p>
            <a:pPr algn="ctr" eaLnBrk="1" latinLnBrk="0" hangingPunct="1"/>
            <a:endParaRPr kumimoji="0" lang="en-US"/>
          </a:p>
        </p:txBody>
      </p:sp>
      <p:cxnSp>
        <p:nvCxnSpPr>
          <p:cNvPr id="11" name="Connecteur droit 10"/>
          <p:cNvCxnSpPr/>
          <p:nvPr/>
        </p:nvCxnSpPr>
        <p:spPr>
          <a:xfrm>
            <a:off x="-18473" y="8681608"/>
            <a:ext cx="6811018" cy="162657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7328224" y="7482660"/>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p>
            <a:pPr algn="l" eaLnBrk="1" latinLnBrk="0" hangingPunct="1"/>
            <a:endParaRPr kumimoji="0" lang="en-US"/>
          </a:p>
        </p:txBody>
      </p:sp>
      <p:sp>
        <p:nvSpPr>
          <p:cNvPr id="13" name="Chevron 12"/>
          <p:cNvSpPr/>
          <p:nvPr/>
        </p:nvSpPr>
        <p:spPr>
          <a:xfrm>
            <a:off x="16955392" y="7482660"/>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999">
              <a:schemeClr val="accent4">
                <a:lumMod val="40000"/>
                <a:lumOff val="60000"/>
              </a:schemeClr>
            </a:gs>
            <a:gs pos="70000">
              <a:schemeClr val="accent4">
                <a:lumMod val="60000"/>
                <a:lumOff val="40000"/>
              </a:schemeClr>
            </a:gs>
            <a:gs pos="100000">
              <a:schemeClr val="accent4">
                <a:lumMod val="75000"/>
              </a:schemeClr>
            </a:gs>
          </a:gsLst>
          <a:lin ang="5400000" scaled="0"/>
          <a:tileRect/>
        </a:grad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998546" y="8917404"/>
            <a:ext cx="9881248" cy="138161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63284" tIns="81642" rIns="163284" bIns="81642" anchor="t" compatLnSpc="1"/>
          <a:lstStyle/>
          <a:p>
            <a:endParaRPr kumimoji="0" lang="en-US"/>
          </a:p>
        </p:txBody>
      </p:sp>
      <p:sp>
        <p:nvSpPr>
          <p:cNvPr id="12" name="Forme libre 11"/>
          <p:cNvSpPr>
            <a:spLocks/>
          </p:cNvSpPr>
          <p:nvPr/>
        </p:nvSpPr>
        <p:spPr bwMode="auto">
          <a:xfrm>
            <a:off x="971435" y="8908517"/>
            <a:ext cx="7380902" cy="1400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63284" tIns="81642" rIns="163284" bIns="81642" anchor="t" compatLnSpc="1"/>
          <a:lstStyle/>
          <a:p>
            <a:endParaRPr kumimoji="0" lang="en-US"/>
          </a:p>
        </p:txBody>
      </p:sp>
      <p:sp>
        <p:nvSpPr>
          <p:cNvPr id="14" name="Triangle rectangle 13"/>
          <p:cNvSpPr>
            <a:spLocks/>
          </p:cNvSpPr>
          <p:nvPr/>
        </p:nvSpPr>
        <p:spPr bwMode="auto">
          <a:xfrm>
            <a:off x="-12084" y="8686880"/>
            <a:ext cx="6804628" cy="1621302"/>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63284" tIns="81642" rIns="163284" bIns="81642" anchor="ctr" compatLnSpc="1"/>
          <a:lstStyle/>
          <a:p>
            <a:pPr algn="ctr" eaLnBrk="1" latinLnBrk="0" hangingPunct="1"/>
            <a:endParaRPr kumimoji="0" lang="en-US"/>
          </a:p>
        </p:txBody>
      </p:sp>
      <p:cxnSp>
        <p:nvCxnSpPr>
          <p:cNvPr id="15" name="Connecteur droit 14"/>
          <p:cNvCxnSpPr/>
          <p:nvPr/>
        </p:nvCxnSpPr>
        <p:spPr>
          <a:xfrm>
            <a:off x="-18473" y="8681608"/>
            <a:ext cx="6811018" cy="162657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914400" y="411957"/>
            <a:ext cx="16459200" cy="1714500"/>
          </a:xfrm>
          <a:prstGeom prst="rect">
            <a:avLst/>
          </a:prstGeom>
        </p:spPr>
        <p:txBody>
          <a:bodyPr vert="horz" lIns="163284" tIns="81642" rIns="163284" bIns="81642" anchor="ctr">
            <a:normAutofit/>
            <a:scene3d>
              <a:camera prst="orthographicFront"/>
              <a:lightRig rig="soft" dir="t"/>
            </a:scene3d>
            <a:sp3d prstMaterial="softEdge">
              <a:bevelT w="25400" h="25400"/>
            </a:sp3d>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914400" y="2221993"/>
            <a:ext cx="16459200" cy="6788945"/>
          </a:xfrm>
          <a:prstGeom prst="rect">
            <a:avLst/>
          </a:prstGeom>
        </p:spPr>
        <p:txBody>
          <a:bodyPr vert="horz" lIns="163284" tIns="81642" rIns="163284" bIns="81642">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13454064" y="9611916"/>
            <a:ext cx="3840480" cy="548640"/>
          </a:xfrm>
          <a:prstGeom prst="rect">
            <a:avLst/>
          </a:prstGeom>
        </p:spPr>
        <p:txBody>
          <a:bodyPr vert="horz" lIns="163284" tIns="81642" rIns="163284" bIns="81642" anchor="b"/>
          <a:lstStyle>
            <a:lvl1pPr algn="l" eaLnBrk="1" latinLnBrk="0" hangingPunct="1">
              <a:defRPr kumimoji="0" sz="1800">
                <a:solidFill>
                  <a:schemeClr val="tx1"/>
                </a:solidFill>
              </a:defRPr>
            </a:lvl1pPr>
            <a:extLst/>
          </a:lstStyle>
          <a:p>
            <a:fld id="{1D8BD707-D9CF-40AE-B4C6-C98DA3205C09}" type="datetimeFigureOut">
              <a:rPr lang="en-US" smtClean="0"/>
              <a:pPr/>
              <a:t>6/11/2025</a:t>
            </a:fld>
            <a:endParaRPr lang="en-US"/>
          </a:p>
        </p:txBody>
      </p:sp>
      <p:sp>
        <p:nvSpPr>
          <p:cNvPr id="22" name="Espace réservé du pied de page 21"/>
          <p:cNvSpPr>
            <a:spLocks noGrp="1"/>
          </p:cNvSpPr>
          <p:nvPr>
            <p:ph type="ftr" sz="quarter" idx="3"/>
          </p:nvPr>
        </p:nvSpPr>
        <p:spPr>
          <a:xfrm>
            <a:off x="8760145" y="9611917"/>
            <a:ext cx="4701362" cy="547688"/>
          </a:xfrm>
          <a:prstGeom prst="rect">
            <a:avLst/>
          </a:prstGeom>
        </p:spPr>
        <p:txBody>
          <a:bodyPr vert="horz" lIns="163284" tIns="81642" rIns="163284" bIns="81642" anchor="b"/>
          <a:lstStyle>
            <a:lvl1pPr algn="r" eaLnBrk="1" latinLnBrk="0" hangingPunct="1">
              <a:defRPr kumimoji="0" sz="1800">
                <a:solidFill>
                  <a:schemeClr val="tx1"/>
                </a:solidFill>
              </a:defRPr>
            </a:lvl1pPr>
            <a:extLst/>
          </a:lstStyle>
          <a:p>
            <a:endParaRPr lang="en-US"/>
          </a:p>
        </p:txBody>
      </p:sp>
      <p:sp>
        <p:nvSpPr>
          <p:cNvPr id="18" name="Espace réservé du numéro de diapositive 17"/>
          <p:cNvSpPr>
            <a:spLocks noGrp="1"/>
          </p:cNvSpPr>
          <p:nvPr>
            <p:ph type="sldNum" sz="quarter" idx="4"/>
          </p:nvPr>
        </p:nvSpPr>
        <p:spPr>
          <a:xfrm>
            <a:off x="17294544" y="9611917"/>
            <a:ext cx="731520" cy="547688"/>
          </a:xfrm>
          <a:prstGeom prst="rect">
            <a:avLst/>
          </a:prstGeom>
        </p:spPr>
        <p:txBody>
          <a:bodyPr vert="horz" lIns="163284" tIns="81642" rIns="163284" bIns="81642" anchor="b"/>
          <a:lstStyle>
            <a:lvl1pPr algn="r" eaLnBrk="1" latinLnBrk="0" hangingPunct="1">
              <a:defRPr kumimoji="0" sz="1800" b="0">
                <a:solidFill>
                  <a:schemeClr val="tx1"/>
                </a:solidFill>
              </a:defRPr>
            </a:lvl1pPr>
            <a:extLst/>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xStyles>
    <p:titleStyle>
      <a:lvl1pPr algn="l" rtl="0" eaLnBrk="1" latinLnBrk="0" hangingPunct="1">
        <a:spcBef>
          <a:spcPct val="0"/>
        </a:spcBef>
        <a:buNone/>
        <a:defRPr kumimoji="0" sz="73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653138" indent="-457196" algn="l" rtl="0" eaLnBrk="1" latinLnBrk="0" hangingPunct="1">
        <a:spcBef>
          <a:spcPts val="714"/>
        </a:spcBef>
        <a:spcAft>
          <a:spcPts val="0"/>
        </a:spcAft>
        <a:buClr>
          <a:schemeClr val="accent1"/>
        </a:buClr>
        <a:buSzPct val="68000"/>
        <a:buFont typeface="Wingdings 3"/>
        <a:buChar char=""/>
        <a:defRPr kumimoji="0" sz="4800" kern="1200">
          <a:solidFill>
            <a:schemeClr val="tx1"/>
          </a:solidFill>
          <a:latin typeface="+mn-lt"/>
          <a:ea typeface="+mn-ea"/>
          <a:cs typeface="+mn-cs"/>
        </a:defRPr>
      </a:lvl1pPr>
      <a:lvl2pPr marL="1110334" indent="-408211" algn="l" rtl="0" eaLnBrk="1" latinLnBrk="0" hangingPunct="1">
        <a:spcBef>
          <a:spcPts val="579"/>
        </a:spcBef>
        <a:buClr>
          <a:schemeClr val="accent1"/>
        </a:buClr>
        <a:buFont typeface="Verdana"/>
        <a:buChar char="◦"/>
        <a:defRPr kumimoji="0" sz="4100" kern="1200">
          <a:solidFill>
            <a:schemeClr val="tx1"/>
          </a:solidFill>
          <a:latin typeface="+mn-lt"/>
          <a:ea typeface="+mn-ea"/>
          <a:cs typeface="+mn-cs"/>
        </a:defRPr>
      </a:lvl2pPr>
      <a:lvl3pPr marL="1534873" indent="-408211" algn="l" rtl="0" eaLnBrk="1" latinLnBrk="0" hangingPunct="1">
        <a:spcBef>
          <a:spcPts val="625"/>
        </a:spcBef>
        <a:buClr>
          <a:schemeClr val="accent2"/>
        </a:buClr>
        <a:buSzPct val="100000"/>
        <a:buFont typeface="Wingdings 2"/>
        <a:buChar char=""/>
        <a:defRPr kumimoji="0" sz="3700" kern="1200">
          <a:solidFill>
            <a:schemeClr val="tx1"/>
          </a:solidFill>
          <a:latin typeface="+mn-lt"/>
          <a:ea typeface="+mn-ea"/>
          <a:cs typeface="+mn-cs"/>
        </a:defRPr>
      </a:lvl3pPr>
      <a:lvl4pPr marL="2041055" indent="-408211" algn="l" rtl="0" eaLnBrk="1" latinLnBrk="0" hangingPunct="1">
        <a:spcBef>
          <a:spcPts val="625"/>
        </a:spcBef>
        <a:buClr>
          <a:schemeClr val="accent2"/>
        </a:buClr>
        <a:buFont typeface="Wingdings 2"/>
        <a:buChar char=""/>
        <a:defRPr kumimoji="0" sz="3400" kern="1200">
          <a:solidFill>
            <a:schemeClr val="tx1"/>
          </a:solidFill>
          <a:latin typeface="+mn-lt"/>
          <a:ea typeface="+mn-ea"/>
          <a:cs typeface="+mn-cs"/>
        </a:defRPr>
      </a:lvl4pPr>
      <a:lvl5pPr marL="2449266" indent="-408211" algn="l" rtl="0" eaLnBrk="1" latinLnBrk="0" hangingPunct="1">
        <a:spcBef>
          <a:spcPts val="625"/>
        </a:spcBef>
        <a:buClr>
          <a:schemeClr val="accent2"/>
        </a:buClr>
        <a:buFont typeface="Wingdings 2"/>
        <a:buChar char=""/>
        <a:defRPr kumimoji="0" sz="3200" kern="1200">
          <a:solidFill>
            <a:schemeClr val="tx1"/>
          </a:solidFill>
          <a:latin typeface="+mn-lt"/>
          <a:ea typeface="+mn-ea"/>
          <a:cs typeface="+mn-cs"/>
        </a:defRPr>
      </a:lvl5pPr>
      <a:lvl6pPr marL="2857477" indent="-408211" algn="l" rtl="0" eaLnBrk="1" latinLnBrk="0" hangingPunct="1">
        <a:spcBef>
          <a:spcPts val="625"/>
        </a:spcBef>
        <a:buClr>
          <a:schemeClr val="accent3"/>
        </a:buClr>
        <a:buFont typeface="Wingdings 2"/>
        <a:buChar char=""/>
        <a:defRPr kumimoji="0" sz="3200" kern="1200">
          <a:solidFill>
            <a:schemeClr val="tx1"/>
          </a:solidFill>
          <a:latin typeface="+mn-lt"/>
          <a:ea typeface="+mn-ea"/>
          <a:cs typeface="+mn-cs"/>
        </a:defRPr>
      </a:lvl6pPr>
      <a:lvl7pPr marL="3265688" indent="-408211" algn="l" rtl="0" eaLnBrk="1" latinLnBrk="0" hangingPunct="1">
        <a:spcBef>
          <a:spcPts val="625"/>
        </a:spcBef>
        <a:buClr>
          <a:schemeClr val="accent3"/>
        </a:buClr>
        <a:buFont typeface="Wingdings 2"/>
        <a:buChar char=""/>
        <a:defRPr kumimoji="0" sz="2900" kern="1200">
          <a:solidFill>
            <a:schemeClr val="tx1"/>
          </a:solidFill>
          <a:latin typeface="+mn-lt"/>
          <a:ea typeface="+mn-ea"/>
          <a:cs typeface="+mn-cs"/>
        </a:defRPr>
      </a:lvl7pPr>
      <a:lvl8pPr marL="3673899" indent="-408211" algn="l" rtl="0" eaLnBrk="1" latinLnBrk="0" hangingPunct="1">
        <a:spcBef>
          <a:spcPts val="625"/>
        </a:spcBef>
        <a:buClr>
          <a:schemeClr val="accent3"/>
        </a:buClr>
        <a:buFont typeface="Wingdings 2"/>
        <a:buChar char=""/>
        <a:defRPr kumimoji="0" sz="2900" kern="1200">
          <a:solidFill>
            <a:schemeClr val="tx1"/>
          </a:solidFill>
          <a:latin typeface="+mn-lt"/>
          <a:ea typeface="+mn-ea"/>
          <a:cs typeface="+mn-cs"/>
        </a:defRPr>
      </a:lvl8pPr>
      <a:lvl9pPr marL="4082110" indent="-408211" algn="l" rtl="0" eaLnBrk="1" latinLnBrk="0" hangingPunct="1">
        <a:spcBef>
          <a:spcPts val="625"/>
        </a:spcBef>
        <a:buClr>
          <a:schemeClr val="accent3"/>
        </a:buClr>
        <a:buFont typeface="Wingdings 2"/>
        <a:buChar char=""/>
        <a:defRPr kumimoji="0" sz="29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816422" algn="l" rtl="0" eaLnBrk="1" latinLnBrk="0" hangingPunct="1">
        <a:defRPr kumimoji="0" kern="1200">
          <a:solidFill>
            <a:schemeClr val="tx1"/>
          </a:solidFill>
          <a:latin typeface="+mn-lt"/>
          <a:ea typeface="+mn-ea"/>
          <a:cs typeface="+mn-cs"/>
        </a:defRPr>
      </a:lvl2pPr>
      <a:lvl3pPr marL="1632844" algn="l" rtl="0" eaLnBrk="1" latinLnBrk="0" hangingPunct="1">
        <a:defRPr kumimoji="0" kern="1200">
          <a:solidFill>
            <a:schemeClr val="tx1"/>
          </a:solidFill>
          <a:latin typeface="+mn-lt"/>
          <a:ea typeface="+mn-ea"/>
          <a:cs typeface="+mn-cs"/>
        </a:defRPr>
      </a:lvl3pPr>
      <a:lvl4pPr marL="2449266" algn="l" rtl="0" eaLnBrk="1" latinLnBrk="0" hangingPunct="1">
        <a:defRPr kumimoji="0" kern="1200">
          <a:solidFill>
            <a:schemeClr val="tx1"/>
          </a:solidFill>
          <a:latin typeface="+mn-lt"/>
          <a:ea typeface="+mn-ea"/>
          <a:cs typeface="+mn-cs"/>
        </a:defRPr>
      </a:lvl4pPr>
      <a:lvl5pPr marL="3265688" algn="l" rtl="0" eaLnBrk="1" latinLnBrk="0" hangingPunct="1">
        <a:defRPr kumimoji="0" kern="1200">
          <a:solidFill>
            <a:schemeClr val="tx1"/>
          </a:solidFill>
          <a:latin typeface="+mn-lt"/>
          <a:ea typeface="+mn-ea"/>
          <a:cs typeface="+mn-cs"/>
        </a:defRPr>
      </a:lvl5pPr>
      <a:lvl6pPr marL="4082110" algn="l" rtl="0" eaLnBrk="1" latinLnBrk="0" hangingPunct="1">
        <a:defRPr kumimoji="0" kern="1200">
          <a:solidFill>
            <a:schemeClr val="tx1"/>
          </a:solidFill>
          <a:latin typeface="+mn-lt"/>
          <a:ea typeface="+mn-ea"/>
          <a:cs typeface="+mn-cs"/>
        </a:defRPr>
      </a:lvl6pPr>
      <a:lvl7pPr marL="4898532" algn="l" rtl="0" eaLnBrk="1" latinLnBrk="0" hangingPunct="1">
        <a:defRPr kumimoji="0" kern="1200">
          <a:solidFill>
            <a:schemeClr val="tx1"/>
          </a:solidFill>
          <a:latin typeface="+mn-lt"/>
          <a:ea typeface="+mn-ea"/>
          <a:cs typeface="+mn-cs"/>
        </a:defRPr>
      </a:lvl7pPr>
      <a:lvl8pPr marL="5714954" algn="l" rtl="0" eaLnBrk="1" latinLnBrk="0" hangingPunct="1">
        <a:defRPr kumimoji="0" kern="1200">
          <a:solidFill>
            <a:schemeClr val="tx1"/>
          </a:solidFill>
          <a:latin typeface="+mn-lt"/>
          <a:ea typeface="+mn-ea"/>
          <a:cs typeface="+mn-cs"/>
        </a:defRPr>
      </a:lvl8pPr>
      <a:lvl9pPr marL="653137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chart" Target="../charts/chart5.xml" /><Relationship Id="rId2" Type="http://schemas.openxmlformats.org/officeDocument/2006/relationships/chart" Target="../charts/chart4.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chart" Target="../charts/chart7.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chart" Target="../charts/chart8.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chart" Target="../charts/chart9.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 Id="rId4" Type="http://schemas.openxmlformats.org/officeDocument/2006/relationships/image" Target="../media/image19.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png" /><Relationship Id="rId1" Type="http://schemas.openxmlformats.org/officeDocument/2006/relationships/slideLayout" Target="../slideLayouts/slideLayout7.xml" /><Relationship Id="rId5" Type="http://schemas.openxmlformats.org/officeDocument/2006/relationships/image" Target="../media/image8.pn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775890" y="537150"/>
            <a:ext cx="15770225" cy="2659382"/>
          </a:xfrm>
          <a:prstGeom prst="rect">
            <a:avLst/>
          </a:prstGeom>
          <a:noFill/>
          <a:effectLst/>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spcBef>
                <a:spcPct val="0"/>
              </a:spcBef>
            </a:pPr>
            <a:r>
              <a:rPr lang="en-US" sz="4000" b="1" spc="50" dirty="0">
                <a:ln w="11430"/>
                <a:latin typeface="Times New Roman" pitchFamily="18" charset="0"/>
                <a:ea typeface="Montserrat Bold"/>
                <a:cs typeface="Times New Roman" pitchFamily="18" charset="0"/>
                <a:sym typeface="Montserrat Bold"/>
              </a:rPr>
              <a:t>L’ORGANISATION DE LA LOGISTIQUE PORTUAIRE ET SA DIGITALISATION : UN POINT CLÉ DANS LA RENTABILITÉ ET LA PERFORMANCE DE NOS PORTS</a:t>
            </a:r>
          </a:p>
        </p:txBody>
      </p:sp>
      <p:sp>
        <p:nvSpPr>
          <p:cNvPr id="13314" name="AutoShape 2" descr="https://annaba-port.com/front/img/ann/home.jpg"/>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
        <p:nvSpPr>
          <p:cNvPr id="13316" name="AutoShape 4" descr="https://annaba-port.com/front/img/ann/home.jpg"/>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40" y="3037760"/>
            <a:ext cx="6349206" cy="6349206"/>
          </a:xfrm>
          <a:prstGeom prst="rect">
            <a:avLst/>
          </a:prstGeom>
        </p:spPr>
      </p:pic>
      <p:sp>
        <p:nvSpPr>
          <p:cNvPr id="4" name="Rectangle 3"/>
          <p:cNvSpPr/>
          <p:nvPr/>
        </p:nvSpPr>
        <p:spPr>
          <a:xfrm>
            <a:off x="1524000" y="7810500"/>
            <a:ext cx="4495800" cy="954107"/>
          </a:xfrm>
          <a:prstGeom prst="rect">
            <a:avLst/>
          </a:prstGeom>
        </p:spPr>
        <p:txBody>
          <a:bodyPr wrap="square">
            <a:spAutoFit/>
          </a:bodyPr>
          <a:lstStyle/>
          <a:p>
            <a:r>
              <a:rPr lang="fr-FR" sz="2800" b="1" dirty="0">
                <a:latin typeface="Times New Roman" pitchFamily="18" charset="0"/>
                <a:cs typeface="Times New Roman" pitchFamily="18" charset="0"/>
              </a:rPr>
              <a:t>Encadré par :</a:t>
            </a:r>
          </a:p>
          <a:p>
            <a:r>
              <a:rPr lang="fr-FR" sz="2800" b="1" dirty="0">
                <a:latin typeface="Times New Roman" pitchFamily="18" charset="0"/>
                <a:cs typeface="Times New Roman" pitchFamily="18" charset="0"/>
              </a:rPr>
              <a:t>        Mr DIB Mohamed </a:t>
            </a:r>
          </a:p>
        </p:txBody>
      </p:sp>
      <p:sp>
        <p:nvSpPr>
          <p:cNvPr id="5" name="Rectangle 4"/>
          <p:cNvSpPr/>
          <p:nvPr/>
        </p:nvSpPr>
        <p:spPr>
          <a:xfrm>
            <a:off x="10896600" y="7841277"/>
            <a:ext cx="6487715" cy="1384995"/>
          </a:xfrm>
          <a:prstGeom prst="rect">
            <a:avLst/>
          </a:prstGeom>
        </p:spPr>
        <p:txBody>
          <a:bodyPr wrap="square">
            <a:spAutoFit/>
          </a:bodyPr>
          <a:lstStyle/>
          <a:p>
            <a:r>
              <a:rPr lang="fr-FR" sz="2800" b="1" dirty="0">
                <a:latin typeface="Times New Roman" pitchFamily="18" charset="0"/>
                <a:cs typeface="Times New Roman" pitchFamily="18" charset="0"/>
              </a:rPr>
              <a:t>Réalisé par :</a:t>
            </a:r>
          </a:p>
          <a:p>
            <a:r>
              <a:rPr lang="fr-FR" sz="2800" b="1" dirty="0">
                <a:latin typeface="Times New Roman" pitchFamily="18" charset="0"/>
                <a:cs typeface="Times New Roman" pitchFamily="18" charset="0"/>
              </a:rPr>
              <a:t>          Mme CHERGUI </a:t>
            </a:r>
            <a:r>
              <a:rPr lang="fr-FR" sz="2800" b="1" dirty="0" err="1">
                <a:latin typeface="Times New Roman" pitchFamily="18" charset="0"/>
                <a:cs typeface="Times New Roman" pitchFamily="18" charset="0"/>
              </a:rPr>
              <a:t>Khaoula</a:t>
            </a:r>
            <a:endParaRPr lang="fr-FR" sz="2800" b="1" dirty="0">
              <a:latin typeface="Times New Roman" pitchFamily="18" charset="0"/>
              <a:cs typeface="Times New Roman" pitchFamily="18" charset="0"/>
            </a:endParaRPr>
          </a:p>
          <a:p>
            <a:r>
              <a:rPr lang="fr-FR" sz="2800" b="1" dirty="0">
                <a:latin typeface="Times New Roman" pitchFamily="18" charset="0"/>
                <a:cs typeface="Times New Roman" pitchFamily="18" charset="0"/>
              </a:rPr>
              <a:t>          Mr BOUTABIA </a:t>
            </a:r>
            <a:r>
              <a:rPr lang="fr-FR" sz="2800" b="1" dirty="0" err="1">
                <a:latin typeface="Times New Roman" pitchFamily="18" charset="0"/>
                <a:cs typeface="Times New Roman" pitchFamily="18" charset="0"/>
              </a:rPr>
              <a:t>Soufiene</a:t>
            </a:r>
            <a:r>
              <a:rPr lang="fr-FR" sz="2800" b="1" dirty="0">
                <a:latin typeface="Times New Roman" pitchFamily="18" charset="0"/>
                <a:cs typeface="Times New Roman"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587844"/>
            <a:ext cx="15328409" cy="833562"/>
          </a:xfrm>
          <a:prstGeom prst="rect">
            <a:avLst/>
          </a:prstGeom>
        </p:spPr>
        <p:txBody>
          <a:bodyPr wrap="square" lIns="0" tIns="0" rIns="0" bIns="0" rtlCol="0" anchor="t">
            <a:spAutoFit/>
          </a:bodyPr>
          <a:lstStyle/>
          <a:p>
            <a:pPr algn="ctr">
              <a:lnSpc>
                <a:spcPts val="6527"/>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INDICATEURS DE PERFORMANCE DU PORT D’ANNABA </a:t>
            </a:r>
          </a:p>
        </p:txBody>
      </p:sp>
      <p:sp>
        <p:nvSpPr>
          <p:cNvPr id="3" name="TextBox 3"/>
          <p:cNvSpPr txBox="1"/>
          <p:nvPr/>
        </p:nvSpPr>
        <p:spPr>
          <a:xfrm>
            <a:off x="278609" y="1577346"/>
            <a:ext cx="9855991" cy="2215991"/>
          </a:xfrm>
          <a:prstGeom prst="rect">
            <a:avLst/>
          </a:prstGeom>
        </p:spPr>
        <p:txBody>
          <a:bodyPr wrap="square" lIns="0" tIns="0" rIns="0" bIns="0" rtlCol="0" anchor="t">
            <a:spAutoFit/>
          </a:bodyPr>
          <a:lstStyle/>
          <a:p>
            <a:pPr algn="l">
              <a:lnSpc>
                <a:spcPct val="150000"/>
              </a:lnSpc>
              <a:spcBef>
                <a:spcPct val="0"/>
              </a:spcBef>
            </a:pPr>
            <a:r>
              <a:rPr lang="en-US" sz="4800" b="1" dirty="0">
                <a:solidFill>
                  <a:schemeClr val="accent2">
                    <a:lumMod val="75000"/>
                  </a:schemeClr>
                </a:solidFill>
                <a:latin typeface="+mj-lt"/>
                <a:ea typeface="Montserrat Bold"/>
                <a:cs typeface="Montserrat Bold"/>
                <a:sym typeface="Montserrat Bold"/>
              </a:rPr>
              <a:t> </a:t>
            </a:r>
            <a:r>
              <a:rPr lang="en-US" sz="4000" b="1" i="1" u="sng" dirty="0" err="1">
                <a:latin typeface="Times New Roman" pitchFamily="18" charset="0"/>
                <a:ea typeface="Montserrat Bold"/>
                <a:cs typeface="Times New Roman" pitchFamily="18" charset="0"/>
                <a:sym typeface="Montserrat Bold"/>
              </a:rPr>
              <a:t>Mouvements</a:t>
            </a:r>
            <a:r>
              <a:rPr lang="en-US" sz="4000" b="1" i="1" u="sng" dirty="0">
                <a:latin typeface="Times New Roman" pitchFamily="18" charset="0"/>
                <a:ea typeface="Montserrat Bold"/>
                <a:cs typeface="Times New Roman" pitchFamily="18" charset="0"/>
                <a:sym typeface="Montserrat Bold"/>
              </a:rPr>
              <a:t> des </a:t>
            </a:r>
            <a:r>
              <a:rPr lang="en-US" sz="4000" b="1" i="1" u="sng" dirty="0" err="1">
                <a:latin typeface="Times New Roman" pitchFamily="18" charset="0"/>
                <a:ea typeface="Montserrat Bold"/>
                <a:cs typeface="Times New Roman" pitchFamily="18" charset="0"/>
                <a:sym typeface="Montserrat Bold"/>
              </a:rPr>
              <a:t>navires</a:t>
            </a:r>
            <a:r>
              <a:rPr lang="en-US" sz="4000" b="1" i="1" u="sng" dirty="0">
                <a:latin typeface="Times New Roman" pitchFamily="18" charset="0"/>
                <a:ea typeface="Montserrat Bold"/>
                <a:cs typeface="Times New Roman" pitchFamily="18" charset="0"/>
                <a:sym typeface="Montserrat Bold"/>
              </a:rPr>
              <a:t> </a:t>
            </a:r>
            <a:r>
              <a:rPr lang="en-US" sz="4000" b="1" i="1" u="sng" dirty="0" err="1">
                <a:latin typeface="Times New Roman" pitchFamily="18" charset="0"/>
                <a:ea typeface="Montserrat Bold"/>
                <a:cs typeface="Times New Roman" pitchFamily="18" charset="0"/>
                <a:sym typeface="Montserrat Bold"/>
              </a:rPr>
              <a:t>traités</a:t>
            </a:r>
            <a:r>
              <a:rPr lang="en-US" sz="4000" b="1" i="1" u="sng" dirty="0">
                <a:latin typeface="Times New Roman" pitchFamily="18" charset="0"/>
                <a:ea typeface="Montserrat Bold"/>
                <a:cs typeface="Times New Roman" pitchFamily="18" charset="0"/>
                <a:sym typeface="Montserrat Bold"/>
              </a:rPr>
              <a:t> :  </a:t>
            </a:r>
          </a:p>
          <a:p>
            <a:pPr algn="l">
              <a:lnSpc>
                <a:spcPct val="150000"/>
              </a:lnSpc>
              <a:spcBef>
                <a:spcPct val="0"/>
              </a:spcBef>
            </a:pPr>
            <a:endParaRPr lang="en-US" sz="4800" b="1" dirty="0">
              <a:latin typeface="+mj-lt"/>
              <a:ea typeface="Montserrat Bold"/>
              <a:cs typeface="Montserrat Bold"/>
              <a:sym typeface="Montserrat Bold"/>
            </a:endParaRPr>
          </a:p>
        </p:txBody>
      </p:sp>
      <p:graphicFrame>
        <p:nvGraphicFramePr>
          <p:cNvPr id="6" name="Tableau 5"/>
          <p:cNvGraphicFramePr>
            <a:graphicFrameLocks noGrp="1"/>
          </p:cNvGraphicFramePr>
          <p:nvPr>
            <p:extLst>
              <p:ext uri="{D42A27DB-BD31-4B8C-83A1-F6EECF244321}">
                <p14:modId xmlns:p14="http://schemas.microsoft.com/office/powerpoint/2010/main" val="264098369"/>
              </p:ext>
            </p:extLst>
          </p:nvPr>
        </p:nvGraphicFramePr>
        <p:xfrm>
          <a:off x="8991601" y="2171701"/>
          <a:ext cx="8153400" cy="7833014"/>
        </p:xfrm>
        <a:graphic>
          <a:graphicData uri="http://schemas.openxmlformats.org/drawingml/2006/table">
            <a:tbl>
              <a:tblPr/>
              <a:tblGrid>
                <a:gridCol w="3075228">
                  <a:extLst>
                    <a:ext uri="{9D8B030D-6E8A-4147-A177-3AD203B41FA5}">
                      <a16:colId xmlns:a16="http://schemas.microsoft.com/office/drawing/2014/main" val="20000"/>
                    </a:ext>
                  </a:extLst>
                </a:gridCol>
                <a:gridCol w="1367667">
                  <a:extLst>
                    <a:ext uri="{9D8B030D-6E8A-4147-A177-3AD203B41FA5}">
                      <a16:colId xmlns:a16="http://schemas.microsoft.com/office/drawing/2014/main" val="20001"/>
                    </a:ext>
                  </a:extLst>
                </a:gridCol>
                <a:gridCol w="1367667">
                  <a:extLst>
                    <a:ext uri="{9D8B030D-6E8A-4147-A177-3AD203B41FA5}">
                      <a16:colId xmlns:a16="http://schemas.microsoft.com/office/drawing/2014/main" val="20002"/>
                    </a:ext>
                  </a:extLst>
                </a:gridCol>
                <a:gridCol w="2342838">
                  <a:extLst>
                    <a:ext uri="{9D8B030D-6E8A-4147-A177-3AD203B41FA5}">
                      <a16:colId xmlns:a16="http://schemas.microsoft.com/office/drawing/2014/main" val="20003"/>
                    </a:ext>
                  </a:extLst>
                </a:gridCol>
              </a:tblGrid>
              <a:tr h="467926">
                <a:tc>
                  <a:txBody>
                    <a:bodyPr/>
                    <a:lstStyle/>
                    <a:p>
                      <a:pPr>
                        <a:lnSpc>
                          <a:spcPct val="115000"/>
                        </a:lnSpc>
                        <a:spcAft>
                          <a:spcPts val="0"/>
                        </a:spcAft>
                      </a:pPr>
                      <a:endParaRPr lang="fr-FR" sz="2800" dirty="0">
                        <a:latin typeface="Calibri"/>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2800" b="1" dirty="0">
                          <a:solidFill>
                            <a:srgbClr val="000000"/>
                          </a:solidFill>
                          <a:latin typeface="Calibri"/>
                          <a:ea typeface="Calibri"/>
                          <a:cs typeface="Calibri"/>
                        </a:rPr>
                        <a:t>NOMBRE</a:t>
                      </a:r>
                      <a:endParaRPr lang="fr-FR" sz="2800" dirty="0">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67926">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TYPE DE NAVIRE</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2023</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2024</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var</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528">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C/F</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10</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-60,00%</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6217">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Cargo</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106</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143</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34,91%</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5851">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fer et produit</a:t>
                      </a:r>
                      <a:r>
                        <a:rPr lang="fr-FR" sz="2800" b="1" baseline="0" dirty="0">
                          <a:solidFill>
                            <a:srgbClr val="000000"/>
                          </a:solidFill>
                          <a:latin typeface="Times New Roman" pitchFamily="18" charset="0"/>
                          <a:ea typeface="Calibri"/>
                          <a:cs typeface="Times New Roman" pitchFamily="18" charset="0"/>
                        </a:rPr>
                        <a:t> </a:t>
                      </a:r>
                      <a:r>
                        <a:rPr lang="fr-FR" sz="2800" b="1" dirty="0">
                          <a:solidFill>
                            <a:srgbClr val="000000"/>
                          </a:solidFill>
                          <a:latin typeface="Times New Roman" pitchFamily="18" charset="0"/>
                          <a:ea typeface="Calibri"/>
                          <a:cs typeface="Times New Roman" pitchFamily="18" charset="0"/>
                        </a:rPr>
                        <a:t>assimilés</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22</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340</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6217">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bois</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0</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 </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7926">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ciment</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500,00%</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5252">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cerealiers</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30</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45</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6217">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p-conteneurs</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163</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157</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-3,68%</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5252">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mineraliers</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99</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92</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-7,07%</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9873">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RO/RO</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7</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-28,57%</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59873">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autre</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51</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65</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27,45%</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46217">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total</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466</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511</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9,66%</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67926">
                <a:tc>
                  <a:txBody>
                    <a:bodyPr/>
                    <a:lstStyle/>
                    <a:p>
                      <a:pPr>
                        <a:lnSpc>
                          <a:spcPct val="115000"/>
                        </a:lnSpc>
                        <a:spcAft>
                          <a:spcPts val="0"/>
                        </a:spcAft>
                      </a:pPr>
                      <a:endParaRPr lang="fr-FR" sz="2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800" dirty="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graphicFrame>
        <p:nvGraphicFramePr>
          <p:cNvPr id="7" name="Graphique 6"/>
          <p:cNvGraphicFramePr/>
          <p:nvPr>
            <p:extLst>
              <p:ext uri="{D42A27DB-BD31-4B8C-83A1-F6EECF244321}">
                <p14:modId xmlns:p14="http://schemas.microsoft.com/office/powerpoint/2010/main" val="824317177"/>
              </p:ext>
            </p:extLst>
          </p:nvPr>
        </p:nvGraphicFramePr>
        <p:xfrm>
          <a:off x="381000" y="2705100"/>
          <a:ext cx="7772400" cy="6781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42900"/>
            <a:ext cx="9067800" cy="905056"/>
          </a:xfrm>
          <a:prstGeom prst="rect">
            <a:avLst/>
          </a:prstGeom>
        </p:spPr>
        <p:txBody>
          <a:bodyPr wrap="square">
            <a:spAutoFit/>
          </a:bodyPr>
          <a:lstStyle/>
          <a:p>
            <a:pPr>
              <a:lnSpc>
                <a:spcPct val="150000"/>
              </a:lnSpc>
              <a:spcBef>
                <a:spcPct val="0"/>
              </a:spcBef>
            </a:pPr>
            <a:r>
              <a:rPr lang="en-US" sz="4000" b="1" i="1" u="sng" dirty="0">
                <a:latin typeface="Times New Roman" pitchFamily="18" charset="0"/>
                <a:ea typeface="Montserrat Bold"/>
                <a:cs typeface="Times New Roman" pitchFamily="18" charset="0"/>
                <a:sym typeface="Montserrat Bold"/>
              </a:rPr>
              <a:t>Temps de </a:t>
            </a:r>
            <a:r>
              <a:rPr lang="en-US" sz="4000" b="1" i="1" u="sng" dirty="0" err="1">
                <a:latin typeface="Times New Roman" pitchFamily="18" charset="0"/>
                <a:ea typeface="Montserrat Bold"/>
                <a:cs typeface="Times New Roman" pitchFamily="18" charset="0"/>
                <a:sym typeface="Montserrat Bold"/>
              </a:rPr>
              <a:t>séjour</a:t>
            </a:r>
            <a:r>
              <a:rPr lang="en-US" sz="4000" b="1" i="1" u="sng" dirty="0">
                <a:latin typeface="Times New Roman" pitchFamily="18" charset="0"/>
                <a:ea typeface="Montserrat Bold"/>
                <a:cs typeface="Times New Roman" pitchFamily="18" charset="0"/>
                <a:sym typeface="Montserrat Bold"/>
              </a:rPr>
              <a:t> des </a:t>
            </a:r>
            <a:r>
              <a:rPr lang="en-US" sz="4000" b="1" i="1" u="sng" dirty="0" err="1">
                <a:latin typeface="Times New Roman" pitchFamily="18" charset="0"/>
                <a:ea typeface="Montserrat Bold"/>
                <a:cs typeface="Times New Roman" pitchFamily="18" charset="0"/>
                <a:sym typeface="Montserrat Bold"/>
              </a:rPr>
              <a:t>navires</a:t>
            </a:r>
            <a:r>
              <a:rPr lang="en-US" sz="4000" b="1" i="1" u="sng" dirty="0">
                <a:latin typeface="Times New Roman" pitchFamily="18" charset="0"/>
                <a:ea typeface="Montserrat Bold"/>
                <a:cs typeface="Times New Roman" pitchFamily="18" charset="0"/>
                <a:sym typeface="Montserrat Bold"/>
              </a:rPr>
              <a:t> en </a:t>
            </a:r>
            <a:r>
              <a:rPr lang="en-US" sz="4000" b="1" i="1" u="sng" dirty="0" err="1">
                <a:latin typeface="Times New Roman" pitchFamily="18" charset="0"/>
                <a:ea typeface="Montserrat Bold"/>
                <a:cs typeface="Times New Roman" pitchFamily="18" charset="0"/>
                <a:sym typeface="Montserrat Bold"/>
              </a:rPr>
              <a:t>rade</a:t>
            </a:r>
            <a:r>
              <a:rPr lang="en-US" sz="4000" b="1" i="1" u="sng" dirty="0">
                <a:latin typeface="Times New Roman" pitchFamily="18" charset="0"/>
                <a:ea typeface="Montserrat Bold"/>
                <a:cs typeface="Times New Roman" pitchFamily="18" charset="0"/>
                <a:sym typeface="Montserrat Bold"/>
              </a:rPr>
              <a:t> :</a:t>
            </a:r>
          </a:p>
        </p:txBody>
      </p:sp>
      <p:graphicFrame>
        <p:nvGraphicFramePr>
          <p:cNvPr id="3" name="Tableau 2"/>
          <p:cNvGraphicFramePr>
            <a:graphicFrameLocks noGrp="1"/>
          </p:cNvGraphicFramePr>
          <p:nvPr>
            <p:extLst>
              <p:ext uri="{D42A27DB-BD31-4B8C-83A1-F6EECF244321}">
                <p14:modId xmlns:p14="http://schemas.microsoft.com/office/powerpoint/2010/main" val="2986839516"/>
              </p:ext>
            </p:extLst>
          </p:nvPr>
        </p:nvGraphicFramePr>
        <p:xfrm>
          <a:off x="8229599" y="1866907"/>
          <a:ext cx="8686800" cy="7469353"/>
        </p:xfrm>
        <a:graphic>
          <a:graphicData uri="http://schemas.openxmlformats.org/drawingml/2006/table">
            <a:tbl>
              <a:tblPr/>
              <a:tblGrid>
                <a:gridCol w="3276410">
                  <a:extLst>
                    <a:ext uri="{9D8B030D-6E8A-4147-A177-3AD203B41FA5}">
                      <a16:colId xmlns:a16="http://schemas.microsoft.com/office/drawing/2014/main" val="20000"/>
                    </a:ext>
                  </a:extLst>
                </a:gridCol>
                <a:gridCol w="1457141">
                  <a:extLst>
                    <a:ext uri="{9D8B030D-6E8A-4147-A177-3AD203B41FA5}">
                      <a16:colId xmlns:a16="http://schemas.microsoft.com/office/drawing/2014/main" val="20001"/>
                    </a:ext>
                  </a:extLst>
                </a:gridCol>
                <a:gridCol w="1457141">
                  <a:extLst>
                    <a:ext uri="{9D8B030D-6E8A-4147-A177-3AD203B41FA5}">
                      <a16:colId xmlns:a16="http://schemas.microsoft.com/office/drawing/2014/main" val="20002"/>
                    </a:ext>
                  </a:extLst>
                </a:gridCol>
                <a:gridCol w="2496108">
                  <a:extLst>
                    <a:ext uri="{9D8B030D-6E8A-4147-A177-3AD203B41FA5}">
                      <a16:colId xmlns:a16="http://schemas.microsoft.com/office/drawing/2014/main" val="20003"/>
                    </a:ext>
                  </a:extLst>
                </a:gridCol>
              </a:tblGrid>
              <a:tr h="510284">
                <a:tc>
                  <a:txBody>
                    <a:bodyPr/>
                    <a:lstStyle/>
                    <a:p>
                      <a:pPr>
                        <a:lnSpc>
                          <a:spcPct val="115000"/>
                        </a:lnSpc>
                        <a:spcAft>
                          <a:spcPts val="0"/>
                        </a:spcAft>
                      </a:pPr>
                      <a:endParaRPr lang="fr-FR" sz="2000"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NOMBRE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10284">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TYPE DE NAVIRE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2024</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var</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0284">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C/F</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4</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-60,00%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Cargo</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106</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143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34,91%</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350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fer et produit assimilés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22</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340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bois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 </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ciment</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cerealiers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p-conteneurs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163</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157</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-3,68%</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mineraliers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99</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92</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-7,07%</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RO/RO</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7</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-28,57%</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10284">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autre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65</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27,45%</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1028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total</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466</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511</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9,66%</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4489">
                <a:tc>
                  <a:txBody>
                    <a:bodyPr/>
                    <a:lstStyle/>
                    <a:p>
                      <a:pPr>
                        <a:lnSpc>
                          <a:spcPct val="115000"/>
                        </a:lnSpc>
                        <a:spcAft>
                          <a:spcPts val="0"/>
                        </a:spcAft>
                      </a:pPr>
                      <a:endParaRPr lang="fr-FR"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dirty="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dirty="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graphicFrame>
        <p:nvGraphicFramePr>
          <p:cNvPr id="4" name="Graphique 3"/>
          <p:cNvGraphicFramePr/>
          <p:nvPr>
            <p:extLst>
              <p:ext uri="{D42A27DB-BD31-4B8C-83A1-F6EECF244321}">
                <p14:modId xmlns:p14="http://schemas.microsoft.com/office/powerpoint/2010/main" val="738263402"/>
              </p:ext>
            </p:extLst>
          </p:nvPr>
        </p:nvGraphicFramePr>
        <p:xfrm>
          <a:off x="533400" y="1790700"/>
          <a:ext cx="6934200" cy="708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6700"/>
            <a:ext cx="13182600" cy="986360"/>
          </a:xfrm>
          <a:prstGeom prst="rect">
            <a:avLst/>
          </a:prstGeom>
        </p:spPr>
        <p:txBody>
          <a:bodyPr wrap="square">
            <a:spAutoFit/>
          </a:bodyPr>
          <a:lstStyle/>
          <a:p>
            <a:pPr>
              <a:lnSpc>
                <a:spcPct val="150000"/>
              </a:lnSpc>
              <a:spcBef>
                <a:spcPct val="0"/>
              </a:spcBef>
            </a:pPr>
            <a:r>
              <a:rPr lang="en-US" sz="4400" b="1" i="1" u="sng" dirty="0">
                <a:latin typeface="Times New Roman" pitchFamily="18" charset="0"/>
                <a:ea typeface="Montserrat Bold"/>
                <a:cs typeface="Times New Roman" pitchFamily="18" charset="0"/>
                <a:sym typeface="Montserrat Bold"/>
              </a:rPr>
              <a:t>Temps de </a:t>
            </a:r>
            <a:r>
              <a:rPr lang="en-US" sz="4400" b="1" i="1" u="sng" dirty="0" err="1">
                <a:latin typeface="Times New Roman" pitchFamily="18" charset="0"/>
                <a:ea typeface="Montserrat Bold"/>
                <a:cs typeface="Times New Roman" pitchFamily="18" charset="0"/>
                <a:sym typeface="Montserrat Bold"/>
              </a:rPr>
              <a:t>séjour</a:t>
            </a:r>
            <a:r>
              <a:rPr lang="en-US" sz="4400" b="1" i="1" u="sng" dirty="0">
                <a:latin typeface="Times New Roman" pitchFamily="18" charset="0"/>
                <a:ea typeface="Montserrat Bold"/>
                <a:cs typeface="Times New Roman" pitchFamily="18" charset="0"/>
                <a:sym typeface="Montserrat Bold"/>
              </a:rPr>
              <a:t> des </a:t>
            </a:r>
            <a:r>
              <a:rPr lang="en-US" sz="4400" b="1" i="1" u="sng" dirty="0" err="1">
                <a:latin typeface="Times New Roman" pitchFamily="18" charset="0"/>
                <a:ea typeface="Montserrat Bold"/>
                <a:cs typeface="Times New Roman" pitchFamily="18" charset="0"/>
                <a:sym typeface="Montserrat Bold"/>
              </a:rPr>
              <a:t>navires</a:t>
            </a:r>
            <a:r>
              <a:rPr lang="en-US" sz="4400" b="1" i="1" u="sng" dirty="0">
                <a:latin typeface="Times New Roman" pitchFamily="18" charset="0"/>
                <a:ea typeface="Montserrat Bold"/>
                <a:cs typeface="Times New Roman" pitchFamily="18" charset="0"/>
                <a:sym typeface="Montserrat Bold"/>
              </a:rPr>
              <a:t>  à </a:t>
            </a:r>
            <a:r>
              <a:rPr lang="en-US" sz="4400" b="1" i="1" u="sng" dirty="0" err="1">
                <a:latin typeface="Times New Roman" pitchFamily="18" charset="0"/>
                <a:ea typeface="Montserrat Bold"/>
                <a:cs typeface="Times New Roman" pitchFamily="18" charset="0"/>
                <a:sym typeface="Montserrat Bold"/>
              </a:rPr>
              <a:t>quai</a:t>
            </a:r>
            <a:r>
              <a:rPr lang="en-US" sz="4400" b="1" i="1" u="sng" dirty="0">
                <a:latin typeface="Times New Roman" pitchFamily="18" charset="0"/>
                <a:ea typeface="Montserrat Bold"/>
                <a:cs typeface="Times New Roman" pitchFamily="18" charset="0"/>
                <a:sym typeface="Montserrat Bold"/>
              </a:rPr>
              <a:t> :</a:t>
            </a:r>
          </a:p>
        </p:txBody>
      </p:sp>
      <p:graphicFrame>
        <p:nvGraphicFramePr>
          <p:cNvPr id="6" name="Tableau 5"/>
          <p:cNvGraphicFramePr>
            <a:graphicFrameLocks noGrp="1"/>
          </p:cNvGraphicFramePr>
          <p:nvPr>
            <p:extLst>
              <p:ext uri="{D42A27DB-BD31-4B8C-83A1-F6EECF244321}">
                <p14:modId xmlns:p14="http://schemas.microsoft.com/office/powerpoint/2010/main" val="40305071"/>
              </p:ext>
            </p:extLst>
          </p:nvPr>
        </p:nvGraphicFramePr>
        <p:xfrm>
          <a:off x="9372599" y="1943101"/>
          <a:ext cx="7620000" cy="7782727"/>
        </p:xfrm>
        <a:graphic>
          <a:graphicData uri="http://schemas.openxmlformats.org/drawingml/2006/table">
            <a:tbl>
              <a:tblPr/>
              <a:tblGrid>
                <a:gridCol w="2873688">
                  <a:extLst>
                    <a:ext uri="{9D8B030D-6E8A-4147-A177-3AD203B41FA5}">
                      <a16:colId xmlns:a16="http://schemas.microsoft.com/office/drawing/2014/main" val="20000"/>
                    </a:ext>
                  </a:extLst>
                </a:gridCol>
                <a:gridCol w="1379181">
                  <a:extLst>
                    <a:ext uri="{9D8B030D-6E8A-4147-A177-3AD203B41FA5}">
                      <a16:colId xmlns:a16="http://schemas.microsoft.com/office/drawing/2014/main" val="20001"/>
                    </a:ext>
                  </a:extLst>
                </a:gridCol>
                <a:gridCol w="1379181">
                  <a:extLst>
                    <a:ext uri="{9D8B030D-6E8A-4147-A177-3AD203B41FA5}">
                      <a16:colId xmlns:a16="http://schemas.microsoft.com/office/drawing/2014/main" val="20002"/>
                    </a:ext>
                  </a:extLst>
                </a:gridCol>
                <a:gridCol w="1987950">
                  <a:extLst>
                    <a:ext uri="{9D8B030D-6E8A-4147-A177-3AD203B41FA5}">
                      <a16:colId xmlns:a16="http://schemas.microsoft.com/office/drawing/2014/main" val="20003"/>
                    </a:ext>
                  </a:extLst>
                </a:gridCol>
              </a:tblGrid>
              <a:tr h="509691">
                <a:tc>
                  <a:txBody>
                    <a:bodyPr/>
                    <a:lstStyle/>
                    <a:p>
                      <a:pPr>
                        <a:lnSpc>
                          <a:spcPct val="115000"/>
                        </a:lnSpc>
                        <a:spcAft>
                          <a:spcPts val="0"/>
                        </a:spcAft>
                      </a:pPr>
                      <a:endParaRPr lang="fr-FR" sz="2800"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NOMBRE</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894929">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TYPE DE NAVIRE</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2023</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2024</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var</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3562">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C/F</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1,34</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0,18</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-86,56%</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20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Cargo</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5,43</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9,06</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66,85%</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938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fer et produit assimilés</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5,85</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9,06</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54,87</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20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bois</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 </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41,27</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 </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9691">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ciment</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13,5</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16,12</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19,40%</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969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cerealiers</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10,96</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14,39</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31,29%</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720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p-conteneurs</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2,19</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3,56</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62,55%</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969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mineraliers</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4,05</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5,2</a:t>
                      </a:r>
                      <a:endParaRPr lang="fr-FR" sz="28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28,39%</a:t>
                      </a:r>
                      <a:endParaRPr lang="fr-FR" sz="2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03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RO/RO</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0,43</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0,59</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37,20%</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403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autre</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2,03</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2,02</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-0,49%</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2720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total</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3,82</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6,11</a:t>
                      </a:r>
                      <a:endParaRPr lang="fr-FR" sz="28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59,94%</a:t>
                      </a:r>
                      <a:endParaRPr lang="fr-FR" sz="28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7" name="Graphique 6"/>
          <p:cNvGraphicFramePr/>
          <p:nvPr>
            <p:extLst>
              <p:ext uri="{D42A27DB-BD31-4B8C-83A1-F6EECF244321}">
                <p14:modId xmlns:p14="http://schemas.microsoft.com/office/powerpoint/2010/main" val="362766802"/>
              </p:ext>
            </p:extLst>
          </p:nvPr>
        </p:nvGraphicFramePr>
        <p:xfrm>
          <a:off x="457200" y="1943100"/>
          <a:ext cx="8229600" cy="777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89981"/>
            <a:ext cx="14438440" cy="986360"/>
          </a:xfrm>
          <a:prstGeom prst="rect">
            <a:avLst/>
          </a:prstGeom>
        </p:spPr>
        <p:txBody>
          <a:bodyPr wrap="none">
            <a:spAutoFit/>
          </a:bodyPr>
          <a:lstStyle/>
          <a:p>
            <a:pPr>
              <a:lnSpc>
                <a:spcPct val="150000"/>
              </a:lnSpc>
              <a:spcBef>
                <a:spcPct val="0"/>
              </a:spcBef>
            </a:pPr>
            <a:r>
              <a:rPr lang="en-US" sz="4400" b="1" i="1" u="sng" dirty="0" err="1">
                <a:latin typeface="Times New Roman" pitchFamily="18" charset="0"/>
                <a:ea typeface="Montserrat Bold"/>
                <a:cs typeface="Times New Roman" pitchFamily="18" charset="0"/>
                <a:sym typeface="Montserrat Bold"/>
              </a:rPr>
              <a:t>Trafic</a:t>
            </a:r>
            <a:r>
              <a:rPr lang="en-US" sz="4400" b="1" i="1" u="sng" dirty="0">
                <a:latin typeface="Times New Roman" pitchFamily="18" charset="0"/>
                <a:ea typeface="Montserrat Bold"/>
                <a:cs typeface="Times New Roman" pitchFamily="18" charset="0"/>
                <a:sym typeface="Montserrat Bold"/>
              </a:rPr>
              <a:t> des </a:t>
            </a:r>
            <a:r>
              <a:rPr lang="en-US" sz="4400" b="1" i="1" u="sng" dirty="0" err="1">
                <a:latin typeface="Times New Roman" pitchFamily="18" charset="0"/>
                <a:ea typeface="Montserrat Bold"/>
                <a:cs typeface="Times New Roman" pitchFamily="18" charset="0"/>
                <a:sym typeface="Montserrat Bold"/>
              </a:rPr>
              <a:t>marchandises</a:t>
            </a:r>
            <a:r>
              <a:rPr lang="en-US" sz="4400" b="1" i="1" u="sng" dirty="0">
                <a:latin typeface="Times New Roman" pitchFamily="18" charset="0"/>
                <a:ea typeface="Montserrat Bold"/>
                <a:cs typeface="Times New Roman" pitchFamily="18" charset="0"/>
                <a:sym typeface="Montserrat Bold"/>
              </a:rPr>
              <a:t> </a:t>
            </a:r>
            <a:r>
              <a:rPr lang="en-US" sz="4400" b="1" i="1" u="sng" dirty="0" err="1">
                <a:latin typeface="Times New Roman" pitchFamily="18" charset="0"/>
                <a:ea typeface="Montserrat Bold"/>
                <a:cs typeface="Times New Roman" pitchFamily="18" charset="0"/>
                <a:sym typeface="Montserrat Bold"/>
              </a:rPr>
              <a:t>diverses</a:t>
            </a:r>
            <a:r>
              <a:rPr lang="en-US" sz="4400" b="1" i="1" u="sng" dirty="0">
                <a:latin typeface="Times New Roman" pitchFamily="18" charset="0"/>
                <a:ea typeface="Montserrat Bold"/>
                <a:cs typeface="Times New Roman" pitchFamily="18" charset="0"/>
                <a:sym typeface="Montserrat Bold"/>
              </a:rPr>
              <a:t> </a:t>
            </a:r>
            <a:r>
              <a:rPr lang="en-US" sz="4400" b="1" i="1" u="sng" dirty="0" err="1">
                <a:latin typeface="Times New Roman" pitchFamily="18" charset="0"/>
                <a:ea typeface="Montserrat Bold"/>
                <a:cs typeface="Times New Roman" pitchFamily="18" charset="0"/>
                <a:sym typeface="Montserrat Bold"/>
              </a:rPr>
              <a:t>embarquées</a:t>
            </a:r>
            <a:r>
              <a:rPr lang="en-US" sz="4400" b="1" i="1" u="sng" dirty="0">
                <a:latin typeface="Times New Roman" pitchFamily="18" charset="0"/>
                <a:ea typeface="Montserrat Bold"/>
                <a:cs typeface="Times New Roman" pitchFamily="18" charset="0"/>
                <a:sym typeface="Montserrat Bold"/>
              </a:rPr>
              <a:t> et </a:t>
            </a:r>
            <a:r>
              <a:rPr lang="en-US" sz="4400" b="1" i="1" u="sng" dirty="0" err="1">
                <a:latin typeface="Times New Roman" pitchFamily="18" charset="0"/>
                <a:ea typeface="Montserrat Bold"/>
                <a:cs typeface="Times New Roman" pitchFamily="18" charset="0"/>
                <a:sym typeface="Montserrat Bold"/>
              </a:rPr>
              <a:t>débarquées</a:t>
            </a:r>
            <a:r>
              <a:rPr lang="en-US" sz="4400" b="1" i="1" u="sng" dirty="0">
                <a:latin typeface="Times New Roman" pitchFamily="18" charset="0"/>
                <a:ea typeface="Montserrat Bold"/>
                <a:cs typeface="Times New Roman" pitchFamily="18" charset="0"/>
                <a:sym typeface="Montserrat Bold"/>
              </a:rPr>
              <a:t> :</a:t>
            </a:r>
          </a:p>
        </p:txBody>
      </p:sp>
      <p:graphicFrame>
        <p:nvGraphicFramePr>
          <p:cNvPr id="4" name="Tableau 3"/>
          <p:cNvGraphicFramePr>
            <a:graphicFrameLocks noGrp="1"/>
          </p:cNvGraphicFramePr>
          <p:nvPr>
            <p:extLst>
              <p:ext uri="{D42A27DB-BD31-4B8C-83A1-F6EECF244321}">
                <p14:modId xmlns:p14="http://schemas.microsoft.com/office/powerpoint/2010/main" val="2314076114"/>
              </p:ext>
            </p:extLst>
          </p:nvPr>
        </p:nvGraphicFramePr>
        <p:xfrm>
          <a:off x="9144000" y="1104900"/>
          <a:ext cx="8382000" cy="8610714"/>
        </p:xfrm>
        <a:graphic>
          <a:graphicData uri="http://schemas.openxmlformats.org/drawingml/2006/table">
            <a:tbl>
              <a:tblPr/>
              <a:tblGrid>
                <a:gridCol w="3161449">
                  <a:extLst>
                    <a:ext uri="{9D8B030D-6E8A-4147-A177-3AD203B41FA5}">
                      <a16:colId xmlns:a16="http://schemas.microsoft.com/office/drawing/2014/main" val="20000"/>
                    </a:ext>
                  </a:extLst>
                </a:gridCol>
                <a:gridCol w="1406013">
                  <a:extLst>
                    <a:ext uri="{9D8B030D-6E8A-4147-A177-3AD203B41FA5}">
                      <a16:colId xmlns:a16="http://schemas.microsoft.com/office/drawing/2014/main" val="20001"/>
                    </a:ext>
                  </a:extLst>
                </a:gridCol>
                <a:gridCol w="1406013">
                  <a:extLst>
                    <a:ext uri="{9D8B030D-6E8A-4147-A177-3AD203B41FA5}">
                      <a16:colId xmlns:a16="http://schemas.microsoft.com/office/drawing/2014/main" val="20002"/>
                    </a:ext>
                  </a:extLst>
                </a:gridCol>
                <a:gridCol w="2408525">
                  <a:extLst>
                    <a:ext uri="{9D8B030D-6E8A-4147-A177-3AD203B41FA5}">
                      <a16:colId xmlns:a16="http://schemas.microsoft.com/office/drawing/2014/main" val="20003"/>
                    </a:ext>
                  </a:extLst>
                </a:gridCol>
              </a:tblGrid>
              <a:tr h="428617">
                <a:tc>
                  <a:txBody>
                    <a:bodyPr/>
                    <a:lstStyle/>
                    <a:p>
                      <a:pPr>
                        <a:lnSpc>
                          <a:spcPct val="115000"/>
                        </a:lnSpc>
                        <a:spcAft>
                          <a:spcPts val="0"/>
                        </a:spcAft>
                      </a:pPr>
                      <a:endParaRPr lang="fr-FR" sz="2000"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NOMBRE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28617">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TYPE DE NAVIRE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2024</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var</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4709">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C/F</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4</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-60,00%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25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Cargo</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106</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143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34,91%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4621">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fer et produit assimilés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22</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340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25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bois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2</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 </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6193">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ciment</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4386">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cerealiers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30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50,00%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25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p-conteneurs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163</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157</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-3,68%</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4386">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mineraliers</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99</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92</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-7,07%</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8644">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RO/RO</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7</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-28,57%</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58644">
                <a:tc>
                  <a:txBody>
                    <a:bodyPr/>
                    <a:lstStyle/>
                    <a:p>
                      <a:pPr algn="ctr">
                        <a:lnSpc>
                          <a:spcPct val="115000"/>
                        </a:lnSpc>
                        <a:spcAft>
                          <a:spcPts val="0"/>
                        </a:spcAft>
                      </a:pPr>
                      <a:r>
                        <a:rPr lang="fr-FR" sz="2800" b="1" dirty="0">
                          <a:solidFill>
                            <a:srgbClr val="000000"/>
                          </a:solidFill>
                          <a:latin typeface="Times New Roman" pitchFamily="18" charset="0"/>
                          <a:ea typeface="Calibri"/>
                          <a:cs typeface="Times New Roman" pitchFamily="18" charset="0"/>
                        </a:rPr>
                        <a:t>autre</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65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27,45%</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42580">
                <a:tc>
                  <a:txBody>
                    <a:bodyPr/>
                    <a:lstStyle/>
                    <a:p>
                      <a:pPr algn="ctr">
                        <a:lnSpc>
                          <a:spcPct val="115000"/>
                        </a:lnSpc>
                        <a:spcAft>
                          <a:spcPts val="0"/>
                        </a:spcAft>
                      </a:pPr>
                      <a:r>
                        <a:rPr lang="fr-FR" sz="2800" b="1">
                          <a:solidFill>
                            <a:srgbClr val="000000"/>
                          </a:solidFill>
                          <a:latin typeface="Times New Roman" pitchFamily="18" charset="0"/>
                          <a:ea typeface="Calibri"/>
                          <a:cs typeface="Times New Roman" pitchFamily="18" charset="0"/>
                        </a:rPr>
                        <a:t>total</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466</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solidFill>
                            <a:srgbClr val="000000"/>
                          </a:solidFill>
                          <a:latin typeface="Times New Roman" pitchFamily="18" charset="0"/>
                          <a:ea typeface="Calibri"/>
                          <a:cs typeface="Times New Roman" pitchFamily="18" charset="0"/>
                        </a:rPr>
                        <a:t>511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dirty="0">
                          <a:solidFill>
                            <a:srgbClr val="000000"/>
                          </a:solidFill>
                          <a:latin typeface="Times New Roman" pitchFamily="18" charset="0"/>
                          <a:ea typeface="Calibri"/>
                          <a:cs typeface="Times New Roman" pitchFamily="18" charset="0"/>
                        </a:rPr>
                        <a:t>9,66%</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2860">
                <a:tc>
                  <a:txBody>
                    <a:bodyPr/>
                    <a:lstStyle/>
                    <a:p>
                      <a:pPr>
                        <a:lnSpc>
                          <a:spcPct val="115000"/>
                        </a:lnSpc>
                        <a:spcAft>
                          <a:spcPts val="0"/>
                        </a:spcAft>
                      </a:pPr>
                      <a:endParaRPr lang="fr-FR" sz="2000" dirty="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2000" dirty="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graphicFrame>
        <p:nvGraphicFramePr>
          <p:cNvPr id="5" name="Graphique 4"/>
          <p:cNvGraphicFramePr/>
          <p:nvPr>
            <p:extLst>
              <p:ext uri="{D42A27DB-BD31-4B8C-83A1-F6EECF244321}">
                <p14:modId xmlns:p14="http://schemas.microsoft.com/office/powerpoint/2010/main" val="3219332507"/>
              </p:ext>
            </p:extLst>
          </p:nvPr>
        </p:nvGraphicFramePr>
        <p:xfrm>
          <a:off x="304800" y="1181100"/>
          <a:ext cx="8382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p:nvPr>
            <p:extLst>
              <p:ext uri="{D42A27DB-BD31-4B8C-83A1-F6EECF244321}">
                <p14:modId xmlns:p14="http://schemas.microsoft.com/office/powerpoint/2010/main" val="287008561"/>
              </p:ext>
            </p:extLst>
          </p:nvPr>
        </p:nvGraphicFramePr>
        <p:xfrm>
          <a:off x="304800" y="5524500"/>
          <a:ext cx="83058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1200" fill="hold">
                                          <p:stCondLst>
                                            <p:cond delay="0"/>
                                          </p:stCondLst>
                                        </p:cTn>
                                        <p:tgtEl>
                                          <p:spTgt spid="4"/>
                                        </p:tgtEl>
                                        <p:attrNameLst>
                                          <p:attrName>ppt_x</p:attrName>
                                        </p:attrNameLst>
                                      </p:cBhvr>
                                    </p:anim>
                                    <p:anim from="0" to="-1.0" calcmode="lin" valueType="num">
                                      <p:cBhvr>
                                        <p:cTn id="16" dur="400" decel="50000" autoRev="1" fill="hold">
                                          <p:stCondLst>
                                            <p:cond delay="1200"/>
                                          </p:stCondLst>
                                        </p:cTn>
                                        <p:tgtEl>
                                          <p:spTgt spid="4"/>
                                        </p:tgtEl>
                                        <p:attrNameLst>
                                          <p:attrName>xshear</p:attrName>
                                        </p:attrNameLst>
                                      </p:cBhvr>
                                    </p:anim>
                                    <p:animScale>
                                      <p:cBhvr>
                                        <p:cTn id="17" dur="400" decel="100000" autoRev="1" fill="hold">
                                          <p:stCondLst>
                                            <p:cond delay="1200"/>
                                          </p:stCondLst>
                                        </p:cTn>
                                        <p:tgtEl>
                                          <p:spTgt spid="4"/>
                                        </p:tgtEl>
                                      </p:cBhvr>
                                      <p:from x="100000" y="100000"/>
                                      <p:to x="80000" y="100000"/>
                                    </p:animScale>
                                    <p:anim by="(#ppt_h/3+#ppt_w*0.1)" calcmode="lin" valueType="num">
                                      <p:cBhvr additive="sum">
                                        <p:cTn id="18" dur="400" decel="100000" autoRev="1" fill="hold">
                                          <p:stCondLst>
                                            <p:cond delay="12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5" dur="2000" fill="hold"/>
                                        <p:tgtEl>
                                          <p:spTgt spid="5"/>
                                        </p:tgtEl>
                                        <p:attrNameLst>
                                          <p:attrName>ppt_y</p:attrName>
                                        </p:attrNameLst>
                                      </p:cBhvr>
                                      <p:tavLst>
                                        <p:tav tm="0">
                                          <p:val>
                                            <p:strVal val="#ppt_y"/>
                                          </p:val>
                                        </p:tav>
                                        <p:tav tm="100000">
                                          <p:val>
                                            <p:strVal val="#ppt_y"/>
                                          </p:val>
                                        </p:tav>
                                      </p:tavLst>
                                    </p:anim>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3" dur="2000" fill="hold"/>
                                        <p:tgtEl>
                                          <p:spTgt spid="6"/>
                                        </p:tgtEl>
                                        <p:attrNameLst>
                                          <p:attrName>ppt_y</p:attrName>
                                        </p:attrNameLst>
                                      </p:cBhvr>
                                      <p:tavLst>
                                        <p:tav tm="0">
                                          <p:val>
                                            <p:strVal val="#ppt_y"/>
                                          </p:val>
                                        </p:tav>
                                        <p:tav tm="100000">
                                          <p:val>
                                            <p:strVal val="#ppt_y"/>
                                          </p:val>
                                        </p:tav>
                                      </p:tavLst>
                                    </p:anim>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71500"/>
            <a:ext cx="10298204" cy="707886"/>
          </a:xfrm>
          <a:prstGeom prst="rect">
            <a:avLst/>
          </a:prstGeom>
        </p:spPr>
        <p:txBody>
          <a:bodyPr wrap="none">
            <a:spAutoFit/>
          </a:bodyPr>
          <a:lstStyle/>
          <a:p>
            <a:r>
              <a:rPr lang="en-US" sz="4000" b="1" i="1" u="sng" dirty="0" err="1">
                <a:latin typeface="Times New Roman" pitchFamily="18" charset="0"/>
                <a:ea typeface="Montserrat Bold"/>
                <a:cs typeface="Times New Roman" pitchFamily="18" charset="0"/>
                <a:sym typeface="Montserrat Bold"/>
              </a:rPr>
              <a:t>Trafic</a:t>
            </a:r>
            <a:r>
              <a:rPr lang="en-US" sz="4000" b="1" i="1" u="sng" dirty="0">
                <a:latin typeface="Times New Roman" pitchFamily="18" charset="0"/>
                <a:ea typeface="Montserrat Bold"/>
                <a:cs typeface="Times New Roman" pitchFamily="18" charset="0"/>
                <a:sym typeface="Montserrat Bold"/>
              </a:rPr>
              <a:t> des </a:t>
            </a:r>
            <a:r>
              <a:rPr lang="en-US" sz="4000" b="1" i="1" u="sng" dirty="0" err="1">
                <a:latin typeface="Times New Roman" pitchFamily="18" charset="0"/>
                <a:ea typeface="Montserrat Bold"/>
                <a:cs typeface="Times New Roman" pitchFamily="18" charset="0"/>
                <a:sym typeface="Montserrat Bold"/>
              </a:rPr>
              <a:t>marchandises</a:t>
            </a:r>
            <a:r>
              <a:rPr lang="en-US" sz="4000" b="1" i="1" u="sng" dirty="0">
                <a:latin typeface="Times New Roman" pitchFamily="18" charset="0"/>
                <a:ea typeface="Montserrat Bold"/>
                <a:cs typeface="Times New Roman" pitchFamily="18" charset="0"/>
                <a:sym typeface="Montserrat Bold"/>
              </a:rPr>
              <a:t> </a:t>
            </a:r>
            <a:r>
              <a:rPr lang="en-US" sz="4000" b="1" i="1" u="sng" dirty="0" err="1">
                <a:latin typeface="Times New Roman" pitchFamily="18" charset="0"/>
                <a:ea typeface="Montserrat Bold"/>
                <a:cs typeface="Times New Roman" pitchFamily="18" charset="0"/>
                <a:sym typeface="Montserrat Bold"/>
              </a:rPr>
              <a:t>diverses</a:t>
            </a:r>
            <a:r>
              <a:rPr lang="en-US" sz="4000" b="1" i="1" u="sng" dirty="0">
                <a:latin typeface="Times New Roman" pitchFamily="18" charset="0"/>
                <a:ea typeface="Montserrat Bold"/>
                <a:cs typeface="Times New Roman" pitchFamily="18" charset="0"/>
                <a:sym typeface="Montserrat Bold"/>
              </a:rPr>
              <a:t> </a:t>
            </a:r>
            <a:r>
              <a:rPr lang="en-US" sz="4000" b="1" i="1" u="sng" dirty="0" err="1">
                <a:latin typeface="Times New Roman" pitchFamily="18" charset="0"/>
                <a:ea typeface="Montserrat Bold"/>
                <a:cs typeface="Times New Roman" pitchFamily="18" charset="0"/>
                <a:sym typeface="Montserrat Bold"/>
              </a:rPr>
              <a:t>débarquées</a:t>
            </a:r>
            <a:r>
              <a:rPr lang="en-US" sz="4000" b="1" i="1" u="sng" dirty="0">
                <a:latin typeface="Times New Roman" pitchFamily="18" charset="0"/>
                <a:ea typeface="Montserrat Bold"/>
                <a:cs typeface="Times New Roman" pitchFamily="18" charset="0"/>
                <a:sym typeface="Montserrat Bold"/>
              </a:rPr>
              <a:t> :</a:t>
            </a:r>
            <a:endParaRPr lang="fr-FR" sz="4000" i="1" u="sng" dirty="0">
              <a:latin typeface="Times New Roman" pitchFamily="18" charset="0"/>
              <a:cs typeface="Times New Roman"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906713155"/>
              </p:ext>
            </p:extLst>
          </p:nvPr>
        </p:nvGraphicFramePr>
        <p:xfrm>
          <a:off x="9906000" y="1714498"/>
          <a:ext cx="7467599" cy="7772401"/>
        </p:xfrm>
        <a:graphic>
          <a:graphicData uri="http://schemas.openxmlformats.org/drawingml/2006/table">
            <a:tbl>
              <a:tblPr/>
              <a:tblGrid>
                <a:gridCol w="1325144">
                  <a:extLst>
                    <a:ext uri="{9D8B030D-6E8A-4147-A177-3AD203B41FA5}">
                      <a16:colId xmlns:a16="http://schemas.microsoft.com/office/drawing/2014/main" val="20000"/>
                    </a:ext>
                  </a:extLst>
                </a:gridCol>
                <a:gridCol w="1262637">
                  <a:extLst>
                    <a:ext uri="{9D8B030D-6E8A-4147-A177-3AD203B41FA5}">
                      <a16:colId xmlns:a16="http://schemas.microsoft.com/office/drawing/2014/main" val="20001"/>
                    </a:ext>
                  </a:extLst>
                </a:gridCol>
                <a:gridCol w="1700542">
                  <a:extLst>
                    <a:ext uri="{9D8B030D-6E8A-4147-A177-3AD203B41FA5}">
                      <a16:colId xmlns:a16="http://schemas.microsoft.com/office/drawing/2014/main" val="20002"/>
                    </a:ext>
                  </a:extLst>
                </a:gridCol>
                <a:gridCol w="1330860">
                  <a:extLst>
                    <a:ext uri="{9D8B030D-6E8A-4147-A177-3AD203B41FA5}">
                      <a16:colId xmlns:a16="http://schemas.microsoft.com/office/drawing/2014/main" val="20003"/>
                    </a:ext>
                  </a:extLst>
                </a:gridCol>
                <a:gridCol w="1848416">
                  <a:extLst>
                    <a:ext uri="{9D8B030D-6E8A-4147-A177-3AD203B41FA5}">
                      <a16:colId xmlns:a16="http://schemas.microsoft.com/office/drawing/2014/main" val="20004"/>
                    </a:ext>
                  </a:extLst>
                </a:gridCol>
              </a:tblGrid>
              <a:tr h="1298711">
                <a:tc rowSpan="2">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ANNEE</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D   E   B   A   R   Q   U   E   S</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311257">
                <a:tc vMerge="1">
                  <a:txBody>
                    <a:bodyPr/>
                    <a:lstStyle/>
                    <a:p>
                      <a:endParaRPr lang="fr-FR"/>
                    </a:p>
                  </a:txBody>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VRAC LIQUIDE</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VRAC </a:t>
                      </a:r>
                    </a:p>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SOLIDE</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DIVERS</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a:solidFill>
                            <a:srgbClr val="000000"/>
                          </a:solidFill>
                          <a:latin typeface="Times New Roman" pitchFamily="18" charset="0"/>
                          <a:ea typeface="Calibri"/>
                          <a:cs typeface="Times New Roman" pitchFamily="18" charset="0"/>
                        </a:rPr>
                        <a:t>TOTAL</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1298711">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2021</a:t>
                      </a:r>
                      <a:endParaRPr lang="fr-FR" sz="200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86114</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1305004</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684751</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solidFill>
                            <a:srgbClr val="000000"/>
                          </a:solidFill>
                          <a:latin typeface="Times New Roman" pitchFamily="18" charset="0"/>
                          <a:ea typeface="Calibri"/>
                          <a:cs typeface="Times New Roman" pitchFamily="18" charset="0"/>
                        </a:rPr>
                        <a:t>2 075 869</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2"/>
                  </a:ext>
                </a:extLst>
              </a:tr>
              <a:tr h="1298711">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2022</a:t>
                      </a:r>
                      <a:endParaRPr lang="fr-FR" sz="200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125 931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1 457 527</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453 170</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2 036 628</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3"/>
                  </a:ext>
                </a:extLst>
              </a:tr>
              <a:tr h="1298711">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2023</a:t>
                      </a:r>
                      <a:endParaRPr lang="fr-FR" sz="200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183 248</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1 219 021</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465 323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1 867 592</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4"/>
                  </a:ext>
                </a:extLst>
              </a:tr>
              <a:tr h="1266300">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2024</a:t>
                      </a:r>
                      <a:endParaRPr lang="fr-FR" sz="200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209 320</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1 867 165</a:t>
                      </a:r>
                      <a:endParaRPr lang="fr-FR" sz="200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703 353</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2 779 838</a:t>
                      </a:r>
                      <a:endParaRPr lang="fr-FR" sz="2000"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5"/>
                  </a:ext>
                </a:extLst>
              </a:tr>
            </a:tbl>
          </a:graphicData>
        </a:graphic>
      </p:graphicFrame>
      <p:graphicFrame>
        <p:nvGraphicFramePr>
          <p:cNvPr id="6" name="Graphique 5"/>
          <p:cNvGraphicFramePr/>
          <p:nvPr>
            <p:extLst>
              <p:ext uri="{D42A27DB-BD31-4B8C-83A1-F6EECF244321}">
                <p14:modId xmlns:p14="http://schemas.microsoft.com/office/powerpoint/2010/main" val="2517006191"/>
              </p:ext>
            </p:extLst>
          </p:nvPr>
        </p:nvGraphicFramePr>
        <p:xfrm>
          <a:off x="304800" y="1714500"/>
          <a:ext cx="8991600" cy="777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path" presetSubtype="0" accel="50000" decel="50000" fill="hold" grpId="0" nodeType="clickEffect">
                                  <p:stCondLst>
                                    <p:cond delay="0"/>
                                  </p:stCondLst>
                                  <p:childTnLst>
                                    <p:animMotion origin="layout" path="M 0 0  L 0.125 0  L 0.188 0.19354  L 0.125 0.3853  L 0 0.3853  L -0.063 0.19354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19100"/>
            <a:ext cx="10133095" cy="1015663"/>
          </a:xfrm>
          <a:prstGeom prst="rect">
            <a:avLst/>
          </a:prstGeom>
        </p:spPr>
        <p:txBody>
          <a:bodyPr wrap="none">
            <a:spAutoFit/>
          </a:bodyPr>
          <a:lstStyle/>
          <a:p>
            <a:pPr>
              <a:lnSpc>
                <a:spcPct val="150000"/>
              </a:lnSpc>
              <a:spcBef>
                <a:spcPct val="0"/>
              </a:spcBef>
            </a:pPr>
            <a:r>
              <a:rPr lang="en-US" sz="4000" b="1" i="1" u="sng" dirty="0" err="1">
                <a:latin typeface="Times New Roman" pitchFamily="18" charset="0"/>
                <a:ea typeface="Montserrat Bold"/>
                <a:cs typeface="Times New Roman" pitchFamily="18" charset="0"/>
                <a:sym typeface="Montserrat Bold"/>
              </a:rPr>
              <a:t>Trafic</a:t>
            </a:r>
            <a:r>
              <a:rPr lang="en-US" sz="4000" b="1" i="1" u="sng" dirty="0">
                <a:latin typeface="Times New Roman" pitchFamily="18" charset="0"/>
                <a:ea typeface="Montserrat Bold"/>
                <a:cs typeface="Times New Roman" pitchFamily="18" charset="0"/>
                <a:sym typeface="Montserrat Bold"/>
              </a:rPr>
              <a:t> des </a:t>
            </a:r>
            <a:r>
              <a:rPr lang="en-US" sz="4000" b="1" i="1" u="sng" dirty="0" err="1">
                <a:latin typeface="Times New Roman" pitchFamily="18" charset="0"/>
                <a:ea typeface="Montserrat Bold"/>
                <a:cs typeface="Times New Roman" pitchFamily="18" charset="0"/>
                <a:sym typeface="Montserrat Bold"/>
              </a:rPr>
              <a:t>marchandises</a:t>
            </a:r>
            <a:r>
              <a:rPr lang="en-US" sz="4000" b="1" i="1" u="sng" dirty="0">
                <a:latin typeface="Times New Roman" pitchFamily="18" charset="0"/>
                <a:ea typeface="Montserrat Bold"/>
                <a:cs typeface="Times New Roman" pitchFamily="18" charset="0"/>
                <a:sym typeface="Montserrat Bold"/>
              </a:rPr>
              <a:t> </a:t>
            </a:r>
            <a:r>
              <a:rPr lang="en-US" sz="4000" b="1" i="1" u="sng" dirty="0" err="1">
                <a:latin typeface="Times New Roman" pitchFamily="18" charset="0"/>
                <a:ea typeface="Montserrat Bold"/>
                <a:cs typeface="Times New Roman" pitchFamily="18" charset="0"/>
                <a:sym typeface="Montserrat Bold"/>
              </a:rPr>
              <a:t>diverses</a:t>
            </a:r>
            <a:r>
              <a:rPr lang="en-US" sz="4000" b="1" i="1" u="sng" dirty="0">
                <a:latin typeface="Times New Roman" pitchFamily="18" charset="0"/>
                <a:ea typeface="Montserrat Bold"/>
                <a:cs typeface="Times New Roman" pitchFamily="18" charset="0"/>
                <a:sym typeface="Montserrat Bold"/>
              </a:rPr>
              <a:t> </a:t>
            </a:r>
            <a:r>
              <a:rPr lang="en-US" sz="4000" b="1" i="1" u="sng" dirty="0" err="1">
                <a:latin typeface="Times New Roman" pitchFamily="18" charset="0"/>
                <a:ea typeface="Montserrat Bold"/>
                <a:cs typeface="Times New Roman" pitchFamily="18" charset="0"/>
                <a:sym typeface="Montserrat Bold"/>
              </a:rPr>
              <a:t>embarquées</a:t>
            </a:r>
            <a:r>
              <a:rPr lang="en-US" sz="4000" b="1" i="1" u="sng" dirty="0">
                <a:latin typeface="Times New Roman" pitchFamily="18" charset="0"/>
                <a:ea typeface="Montserrat Bold"/>
                <a:cs typeface="Times New Roman" pitchFamily="18" charset="0"/>
                <a:sym typeface="Montserrat Bold"/>
              </a:rPr>
              <a:t> :</a:t>
            </a:r>
          </a:p>
        </p:txBody>
      </p:sp>
      <p:graphicFrame>
        <p:nvGraphicFramePr>
          <p:cNvPr id="3" name="Tableau 2"/>
          <p:cNvGraphicFramePr>
            <a:graphicFrameLocks noGrp="1"/>
          </p:cNvGraphicFramePr>
          <p:nvPr>
            <p:extLst>
              <p:ext uri="{D42A27DB-BD31-4B8C-83A1-F6EECF244321}">
                <p14:modId xmlns:p14="http://schemas.microsoft.com/office/powerpoint/2010/main" val="1914868384"/>
              </p:ext>
            </p:extLst>
          </p:nvPr>
        </p:nvGraphicFramePr>
        <p:xfrm>
          <a:off x="9677401" y="1866900"/>
          <a:ext cx="7924800" cy="7467599"/>
        </p:xfrm>
        <a:graphic>
          <a:graphicData uri="http://schemas.openxmlformats.org/drawingml/2006/table">
            <a:tbl>
              <a:tblPr/>
              <a:tblGrid>
                <a:gridCol w="1914292">
                  <a:extLst>
                    <a:ext uri="{9D8B030D-6E8A-4147-A177-3AD203B41FA5}">
                      <a16:colId xmlns:a16="http://schemas.microsoft.com/office/drawing/2014/main" val="20000"/>
                    </a:ext>
                  </a:extLst>
                </a:gridCol>
                <a:gridCol w="1314330">
                  <a:extLst>
                    <a:ext uri="{9D8B030D-6E8A-4147-A177-3AD203B41FA5}">
                      <a16:colId xmlns:a16="http://schemas.microsoft.com/office/drawing/2014/main" val="20001"/>
                    </a:ext>
                  </a:extLst>
                </a:gridCol>
                <a:gridCol w="1540933">
                  <a:extLst>
                    <a:ext uri="{9D8B030D-6E8A-4147-A177-3AD203B41FA5}">
                      <a16:colId xmlns:a16="http://schemas.microsoft.com/office/drawing/2014/main" val="20002"/>
                    </a:ext>
                  </a:extLst>
                </a:gridCol>
                <a:gridCol w="1467556">
                  <a:extLst>
                    <a:ext uri="{9D8B030D-6E8A-4147-A177-3AD203B41FA5}">
                      <a16:colId xmlns:a16="http://schemas.microsoft.com/office/drawing/2014/main" val="20003"/>
                    </a:ext>
                  </a:extLst>
                </a:gridCol>
                <a:gridCol w="1687689">
                  <a:extLst>
                    <a:ext uri="{9D8B030D-6E8A-4147-A177-3AD203B41FA5}">
                      <a16:colId xmlns:a16="http://schemas.microsoft.com/office/drawing/2014/main" val="20004"/>
                    </a:ext>
                  </a:extLst>
                </a:gridCol>
              </a:tblGrid>
              <a:tr h="1212430">
                <a:tc rowSpan="2">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ANNEE</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E   M   B   A   R   Q   U   E   S</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405449">
                <a:tc vMerge="1">
                  <a:txBody>
                    <a:bodyPr/>
                    <a:lstStyle/>
                    <a:p>
                      <a:endParaRPr lang="fr-FR"/>
                    </a:p>
                  </a:txBody>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VRAC </a:t>
                      </a:r>
                    </a:p>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LIQUIDE</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VRAC</a:t>
                      </a:r>
                    </a:p>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 SOLIDE</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DIVERS</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TOTAL</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1212430">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2021</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172200</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3429938</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95531</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solidFill>
                            <a:srgbClr val="000000"/>
                          </a:solidFill>
                          <a:latin typeface="Times New Roman" pitchFamily="18" charset="0"/>
                          <a:ea typeface="Calibri"/>
                          <a:cs typeface="Times New Roman" pitchFamily="18" charset="0"/>
                        </a:rPr>
                        <a:t>3697669</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2"/>
                  </a:ext>
                </a:extLst>
              </a:tr>
              <a:tr h="1212430">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2022</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168589</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4212599</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50486</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solidFill>
                            <a:srgbClr val="000000"/>
                          </a:solidFill>
                          <a:latin typeface="Times New Roman" pitchFamily="18" charset="0"/>
                          <a:ea typeface="Calibri"/>
                          <a:cs typeface="Times New Roman" pitchFamily="18" charset="0"/>
                        </a:rPr>
                        <a:t>4431674</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3"/>
                  </a:ext>
                </a:extLst>
              </a:tr>
              <a:tr h="1212430">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2023</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42650</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000000"/>
                          </a:solidFill>
                          <a:latin typeface="Times New Roman" pitchFamily="18" charset="0"/>
                          <a:ea typeface="Calibri"/>
                          <a:cs typeface="Times New Roman" pitchFamily="18" charset="0"/>
                        </a:rPr>
                        <a:t>4308905</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65126</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solidFill>
                            <a:srgbClr val="000000"/>
                          </a:solidFill>
                          <a:latin typeface="Times New Roman" pitchFamily="18" charset="0"/>
                          <a:ea typeface="Calibri"/>
                          <a:cs typeface="Times New Roman" pitchFamily="18" charset="0"/>
                        </a:rPr>
                        <a:t>4416681</a:t>
                      </a:r>
                      <a:endParaRPr lang="fr-FR" sz="20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4"/>
                  </a:ext>
                </a:extLst>
              </a:tr>
              <a:tr h="1212430">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2024</a:t>
                      </a:r>
                      <a:endParaRPr lang="fr-FR" sz="2000" b="1"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109420</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4292426</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solidFill>
                            <a:srgbClr val="000000"/>
                          </a:solidFill>
                          <a:latin typeface="Times New Roman" pitchFamily="18" charset="0"/>
                          <a:ea typeface="Calibri"/>
                          <a:cs typeface="Times New Roman" pitchFamily="18" charset="0"/>
                        </a:rPr>
                        <a:t>235698</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0000"/>
                          </a:solidFill>
                          <a:latin typeface="Times New Roman" pitchFamily="18" charset="0"/>
                          <a:ea typeface="Calibri"/>
                          <a:cs typeface="Times New Roman" pitchFamily="18" charset="0"/>
                        </a:rPr>
                        <a:t>4637544</a:t>
                      </a:r>
                      <a:endParaRPr lang="fr-FR" sz="20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5"/>
                  </a:ext>
                </a:extLst>
              </a:tr>
            </a:tbl>
          </a:graphicData>
        </a:graphic>
      </p:graphicFrame>
      <p:graphicFrame>
        <p:nvGraphicFramePr>
          <p:cNvPr id="4" name="Graphique 3"/>
          <p:cNvGraphicFramePr/>
          <p:nvPr>
            <p:extLst>
              <p:ext uri="{D42A27DB-BD31-4B8C-83A1-F6EECF244321}">
                <p14:modId xmlns:p14="http://schemas.microsoft.com/office/powerpoint/2010/main" val="3638485065"/>
              </p:ext>
            </p:extLst>
          </p:nvPr>
        </p:nvGraphicFramePr>
        <p:xfrm>
          <a:off x="457200" y="1866900"/>
          <a:ext cx="8763000" cy="754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
            <a:ext cx="5538567" cy="1107996"/>
          </a:xfrm>
          <a:prstGeom prst="rect">
            <a:avLst/>
          </a:prstGeom>
        </p:spPr>
        <p:txBody>
          <a:bodyPr wrap="none">
            <a:spAutoFit/>
          </a:bodyPr>
          <a:lstStyle/>
          <a:p>
            <a:pPr>
              <a:lnSpc>
                <a:spcPct val="150000"/>
              </a:lnSpc>
              <a:spcBef>
                <a:spcPct val="0"/>
              </a:spcBef>
            </a:pPr>
            <a:r>
              <a:rPr lang="en-US" sz="4400" b="1" i="1" u="sng" dirty="0" err="1">
                <a:latin typeface="Times New Roman" pitchFamily="18" charset="0"/>
                <a:cs typeface="Times New Roman" pitchFamily="18" charset="0"/>
                <a:sym typeface="Montserrat Bold"/>
              </a:rPr>
              <a:t>Trafic</a:t>
            </a:r>
            <a:r>
              <a:rPr lang="en-US" sz="4400" b="1" i="1" u="sng" dirty="0">
                <a:latin typeface="Times New Roman" pitchFamily="18" charset="0"/>
                <a:cs typeface="Times New Roman" pitchFamily="18" charset="0"/>
                <a:sym typeface="Montserrat Bold"/>
              </a:rPr>
              <a:t> des </a:t>
            </a:r>
            <a:r>
              <a:rPr lang="en-US" sz="4400" b="1" i="1" u="sng" dirty="0" err="1">
                <a:latin typeface="Times New Roman" pitchFamily="18" charset="0"/>
                <a:cs typeface="Times New Roman" pitchFamily="18" charset="0"/>
                <a:sym typeface="Montserrat Bold"/>
              </a:rPr>
              <a:t>conteneurs</a:t>
            </a:r>
            <a:r>
              <a:rPr lang="en-US" sz="4400" b="1" i="1" u="sng" dirty="0">
                <a:latin typeface="Times New Roman" pitchFamily="18" charset="0"/>
                <a:cs typeface="Times New Roman" pitchFamily="18" charset="0"/>
                <a:sym typeface="Montserrat Bold"/>
              </a:rPr>
              <a:t> :</a:t>
            </a:r>
          </a:p>
        </p:txBody>
      </p:sp>
      <p:graphicFrame>
        <p:nvGraphicFramePr>
          <p:cNvPr id="4" name="Tableau 3"/>
          <p:cNvGraphicFramePr>
            <a:graphicFrameLocks noGrp="1"/>
          </p:cNvGraphicFramePr>
          <p:nvPr>
            <p:extLst>
              <p:ext uri="{D42A27DB-BD31-4B8C-83A1-F6EECF244321}">
                <p14:modId xmlns:p14="http://schemas.microsoft.com/office/powerpoint/2010/main" val="3418698312"/>
              </p:ext>
            </p:extLst>
          </p:nvPr>
        </p:nvGraphicFramePr>
        <p:xfrm>
          <a:off x="8915400" y="2019300"/>
          <a:ext cx="8763001" cy="6858000"/>
        </p:xfrm>
        <a:graphic>
          <a:graphicData uri="http://schemas.openxmlformats.org/drawingml/2006/table">
            <a:tbl>
              <a:tblPr/>
              <a:tblGrid>
                <a:gridCol w="1769452">
                  <a:extLst>
                    <a:ext uri="{9D8B030D-6E8A-4147-A177-3AD203B41FA5}">
                      <a16:colId xmlns:a16="http://schemas.microsoft.com/office/drawing/2014/main" val="20000"/>
                    </a:ext>
                  </a:extLst>
                </a:gridCol>
                <a:gridCol w="1263894">
                  <a:extLst>
                    <a:ext uri="{9D8B030D-6E8A-4147-A177-3AD203B41FA5}">
                      <a16:colId xmlns:a16="http://schemas.microsoft.com/office/drawing/2014/main" val="20001"/>
                    </a:ext>
                  </a:extLst>
                </a:gridCol>
                <a:gridCol w="1179635">
                  <a:extLst>
                    <a:ext uri="{9D8B030D-6E8A-4147-A177-3AD203B41FA5}">
                      <a16:colId xmlns:a16="http://schemas.microsoft.com/office/drawing/2014/main" val="20002"/>
                    </a:ext>
                  </a:extLst>
                </a:gridCol>
                <a:gridCol w="1179635">
                  <a:extLst>
                    <a:ext uri="{9D8B030D-6E8A-4147-A177-3AD203B41FA5}">
                      <a16:colId xmlns:a16="http://schemas.microsoft.com/office/drawing/2014/main" val="20003"/>
                    </a:ext>
                  </a:extLst>
                </a:gridCol>
                <a:gridCol w="1179635">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tblGrid>
              <a:tr h="1714500">
                <a:tc rowSpan="4">
                  <a:txBody>
                    <a:bodyPr/>
                    <a:lstStyle/>
                    <a:p>
                      <a:pPr algn="ctr">
                        <a:lnSpc>
                          <a:spcPct val="115000"/>
                        </a:lnSpc>
                        <a:spcAft>
                          <a:spcPts val="0"/>
                        </a:spcAft>
                      </a:pPr>
                      <a:r>
                        <a:rPr lang="fr-FR" sz="2400" b="1" dirty="0">
                          <a:solidFill>
                            <a:srgbClr val="000000"/>
                          </a:solidFill>
                          <a:latin typeface="Times New Roman" pitchFamily="18" charset="0"/>
                          <a:ea typeface="Times New Roman"/>
                          <a:cs typeface="Times New Roman" pitchFamily="18" charset="0"/>
                        </a:rPr>
                        <a:t>ENSEMBLE</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dirty="0">
                          <a:solidFill>
                            <a:srgbClr val="000000"/>
                          </a:solidFill>
                          <a:latin typeface="Times New Roman" pitchFamily="18" charset="0"/>
                          <a:ea typeface="Times New Roman"/>
                          <a:cs typeface="Times New Roman" pitchFamily="18" charset="0"/>
                        </a:rPr>
                        <a:t>ANNEE</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2020</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2021</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2022</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2023</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2024</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14500">
                <a:tc vMerge="1">
                  <a:txBody>
                    <a:bodyPr/>
                    <a:lstStyle/>
                    <a:p>
                      <a:endParaRPr lang="fr-FR"/>
                    </a:p>
                  </a:txBody>
                  <a:tcPr/>
                </a:tc>
                <a:tc>
                  <a:txBody>
                    <a:bodyPr/>
                    <a:lstStyle/>
                    <a:p>
                      <a:pPr algn="ctr">
                        <a:lnSpc>
                          <a:spcPct val="115000"/>
                        </a:lnSpc>
                        <a:spcAft>
                          <a:spcPts val="0"/>
                        </a:spcAft>
                      </a:pPr>
                      <a:r>
                        <a:rPr lang="fr-FR" sz="2400" b="1" dirty="0">
                          <a:solidFill>
                            <a:srgbClr val="000000"/>
                          </a:solidFill>
                          <a:latin typeface="Times New Roman" pitchFamily="18" charset="0"/>
                          <a:ea typeface="Times New Roman"/>
                          <a:cs typeface="Times New Roman" pitchFamily="18" charset="0"/>
                        </a:rPr>
                        <a:t>PLEIN</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75190</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58495</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39540</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44247</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62453</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4500">
                <a:tc vMerge="1">
                  <a:txBody>
                    <a:bodyPr/>
                    <a:lstStyle/>
                    <a:p>
                      <a:endParaRPr lang="fr-FR"/>
                    </a:p>
                  </a:txBody>
                  <a:tcPr/>
                </a:tc>
                <a:tc>
                  <a:txBody>
                    <a:bodyPr/>
                    <a:lstStyle/>
                    <a:p>
                      <a:pPr algn="ctr">
                        <a:lnSpc>
                          <a:spcPct val="115000"/>
                        </a:lnSpc>
                        <a:spcAft>
                          <a:spcPts val="0"/>
                        </a:spcAft>
                      </a:pPr>
                      <a:r>
                        <a:rPr lang="fr-FR" sz="2400" b="1" dirty="0">
                          <a:solidFill>
                            <a:srgbClr val="000000"/>
                          </a:solidFill>
                          <a:latin typeface="Times New Roman" pitchFamily="18" charset="0"/>
                          <a:ea typeface="Times New Roman"/>
                          <a:cs typeface="Times New Roman" pitchFamily="18" charset="0"/>
                        </a:rPr>
                        <a:t>VIDE</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76842</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58395</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38821</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44179</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55204</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14500">
                <a:tc vMerge="1">
                  <a:txBody>
                    <a:bodyPr/>
                    <a:lstStyle/>
                    <a:p>
                      <a:endParaRPr lang="fr-FR"/>
                    </a:p>
                  </a:txBody>
                  <a:tcPr/>
                </a:tc>
                <a:tc>
                  <a:txBody>
                    <a:bodyPr/>
                    <a:lstStyle/>
                    <a:p>
                      <a:pPr algn="ctr">
                        <a:lnSpc>
                          <a:spcPct val="115000"/>
                        </a:lnSpc>
                        <a:spcAft>
                          <a:spcPts val="0"/>
                        </a:spcAft>
                      </a:pPr>
                      <a:r>
                        <a:rPr lang="fr-FR" sz="2400" b="1">
                          <a:solidFill>
                            <a:srgbClr val="000000"/>
                          </a:solidFill>
                          <a:latin typeface="Times New Roman" pitchFamily="18" charset="0"/>
                          <a:ea typeface="Times New Roman"/>
                          <a:cs typeface="Times New Roman" pitchFamily="18" charset="0"/>
                        </a:rPr>
                        <a:t>TOTAL</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152032</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116890</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solidFill>
                            <a:srgbClr val="000000"/>
                          </a:solidFill>
                          <a:latin typeface="Times New Roman" pitchFamily="18" charset="0"/>
                          <a:ea typeface="Times New Roman"/>
                          <a:cs typeface="Times New Roman" pitchFamily="18" charset="0"/>
                        </a:rPr>
                        <a:t>78361</a:t>
                      </a:r>
                      <a:endParaRPr lang="fr-FR" sz="240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88426</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solidFill>
                            <a:srgbClr val="000000"/>
                          </a:solidFill>
                          <a:latin typeface="Times New Roman" pitchFamily="18" charset="0"/>
                          <a:ea typeface="Times New Roman"/>
                          <a:cs typeface="Times New Roman" pitchFamily="18" charset="0"/>
                        </a:rPr>
                        <a:t>117657</a:t>
                      </a:r>
                      <a:endParaRPr lang="fr-FR" sz="24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Graphique 4"/>
          <p:cNvGraphicFramePr/>
          <p:nvPr>
            <p:extLst>
              <p:ext uri="{D42A27DB-BD31-4B8C-83A1-F6EECF244321}">
                <p14:modId xmlns:p14="http://schemas.microsoft.com/office/powerpoint/2010/main" val="472792009"/>
              </p:ext>
            </p:extLst>
          </p:nvPr>
        </p:nvGraphicFramePr>
        <p:xfrm>
          <a:off x="381000" y="2019300"/>
          <a:ext cx="8305800" cy="6781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2312656835"/>
              </p:ext>
            </p:extLst>
          </p:nvPr>
        </p:nvGraphicFramePr>
        <p:xfrm>
          <a:off x="9525000" y="1929486"/>
          <a:ext cx="8610600" cy="5728614"/>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13639800" y="4381500"/>
            <a:ext cx="1905000" cy="1200327"/>
          </a:xfrm>
          <a:prstGeom prst="rect">
            <a:avLst/>
          </a:prstGeom>
          <a:noFill/>
        </p:spPr>
        <p:txBody>
          <a:bodyPr wrap="square" lIns="91439" tIns="45719" rIns="91439" bIns="45719" rtlCol="0">
            <a:spAutoFit/>
          </a:bodyPr>
          <a:lstStyle/>
          <a:p>
            <a:r>
              <a:rPr lang="fr-FR" sz="2400" b="1" dirty="0"/>
              <a:t>Zone 1</a:t>
            </a:r>
          </a:p>
          <a:p>
            <a:r>
              <a:rPr lang="fr-FR" sz="2400" b="1" dirty="0"/>
              <a:t>3192 EVP</a:t>
            </a:r>
          </a:p>
          <a:p>
            <a:r>
              <a:rPr lang="fr-FR" sz="2400" b="1" dirty="0"/>
              <a:t>47%</a:t>
            </a:r>
          </a:p>
        </p:txBody>
      </p:sp>
      <p:sp>
        <p:nvSpPr>
          <p:cNvPr id="5" name="ZoneTexte 4"/>
          <p:cNvSpPr txBox="1"/>
          <p:nvPr/>
        </p:nvSpPr>
        <p:spPr>
          <a:xfrm>
            <a:off x="10972800" y="4792279"/>
            <a:ext cx="1905000" cy="1200327"/>
          </a:xfrm>
          <a:prstGeom prst="rect">
            <a:avLst/>
          </a:prstGeom>
          <a:noFill/>
        </p:spPr>
        <p:txBody>
          <a:bodyPr wrap="square" lIns="91439" tIns="45719" rIns="91439" bIns="45719" rtlCol="0">
            <a:spAutoFit/>
          </a:bodyPr>
          <a:lstStyle/>
          <a:p>
            <a:r>
              <a:rPr lang="fr-FR" sz="2400" b="1" dirty="0"/>
              <a:t>Zone 3</a:t>
            </a:r>
          </a:p>
          <a:p>
            <a:r>
              <a:rPr lang="fr-FR" sz="2400" b="1" dirty="0"/>
              <a:t>2976 EVP</a:t>
            </a:r>
          </a:p>
          <a:p>
            <a:r>
              <a:rPr lang="fr-FR" sz="2400" b="1" dirty="0"/>
              <a:t>44%</a:t>
            </a:r>
          </a:p>
        </p:txBody>
      </p:sp>
      <p:sp>
        <p:nvSpPr>
          <p:cNvPr id="6" name="ZoneTexte 5"/>
          <p:cNvSpPr txBox="1"/>
          <p:nvPr/>
        </p:nvSpPr>
        <p:spPr>
          <a:xfrm>
            <a:off x="12123420" y="2628899"/>
            <a:ext cx="1485900" cy="1015661"/>
          </a:xfrm>
          <a:prstGeom prst="rect">
            <a:avLst/>
          </a:prstGeom>
          <a:noFill/>
        </p:spPr>
        <p:txBody>
          <a:bodyPr wrap="square" lIns="91439" tIns="45719" rIns="91439" bIns="45719" rtlCol="0">
            <a:spAutoFit/>
          </a:bodyPr>
          <a:lstStyle/>
          <a:p>
            <a:r>
              <a:rPr lang="fr-FR" sz="2000" b="1" dirty="0"/>
              <a:t>Zone 2</a:t>
            </a:r>
          </a:p>
          <a:p>
            <a:r>
              <a:rPr lang="fr-FR" sz="2000" b="1" dirty="0"/>
              <a:t>652EVP</a:t>
            </a:r>
          </a:p>
          <a:p>
            <a:r>
              <a:rPr lang="fr-FR" sz="2000" b="1" dirty="0"/>
              <a:t>   9%</a:t>
            </a:r>
          </a:p>
        </p:txBody>
      </p:sp>
      <p:sp>
        <p:nvSpPr>
          <p:cNvPr id="4" name="Rectangle 3"/>
          <p:cNvSpPr/>
          <p:nvPr/>
        </p:nvSpPr>
        <p:spPr>
          <a:xfrm>
            <a:off x="706507" y="190500"/>
            <a:ext cx="16814026" cy="1087798"/>
          </a:xfrm>
          <a:prstGeom prst="rect">
            <a:avLst/>
          </a:prstGeom>
        </p:spPr>
        <p:txBody>
          <a:bodyPr wrap="none">
            <a:spAutoFit/>
          </a:bodyPr>
          <a:lstStyle/>
          <a:p>
            <a:pPr algn="ctr">
              <a:lnSpc>
                <a:spcPts val="9100"/>
              </a:lnSpc>
            </a:pPr>
            <a:r>
              <a:rPr lang="en-US" sz="4000" b="1" u="sng" dirty="0">
                <a:solidFill>
                  <a:schemeClr val="accent4">
                    <a:lumMod val="75000"/>
                  </a:schemeClr>
                </a:solidFill>
                <a:latin typeface="Times New Roman" pitchFamily="18" charset="0"/>
                <a:cs typeface="Times New Roman" pitchFamily="18" charset="0"/>
                <a:sym typeface="Open Sans Bold"/>
              </a:rPr>
              <a:t>DIAGNOSTIC DU TERMINAL À CONTENEURS DU PORT D’ANNABA </a:t>
            </a:r>
          </a:p>
        </p:txBody>
      </p:sp>
      <p:sp>
        <p:nvSpPr>
          <p:cNvPr id="8" name="Rectangle 7"/>
          <p:cNvSpPr/>
          <p:nvPr/>
        </p:nvSpPr>
        <p:spPr>
          <a:xfrm>
            <a:off x="914400" y="2400300"/>
            <a:ext cx="9144000" cy="4524315"/>
          </a:xfrm>
          <a:prstGeom prst="rect">
            <a:avLst/>
          </a:prstGeom>
        </p:spPr>
        <p:txBody>
          <a:bodyPr>
            <a:spAutoFit/>
          </a:bodyPr>
          <a:lstStyle/>
          <a:p>
            <a:pPr algn="ctr">
              <a:lnSpc>
                <a:spcPct val="200000"/>
              </a:lnSpc>
              <a:spcBef>
                <a:spcPct val="0"/>
              </a:spcBef>
            </a:pPr>
            <a:r>
              <a:rPr lang="en-US" sz="3600" dirty="0" err="1">
                <a:latin typeface="Times New Roman" pitchFamily="18" charset="0"/>
                <a:ea typeface="Montserrat Bold"/>
                <a:cs typeface="Times New Roman" pitchFamily="18" charset="0"/>
                <a:sym typeface="Montserrat Bold"/>
              </a:rPr>
              <a:t>Composé</a:t>
            </a:r>
            <a:r>
              <a:rPr lang="en-US" sz="3600" dirty="0">
                <a:latin typeface="Times New Roman" pitchFamily="18" charset="0"/>
                <a:ea typeface="Montserrat Bold"/>
                <a:cs typeface="Times New Roman" pitchFamily="18" charset="0"/>
                <a:sym typeface="Montserrat Bold"/>
              </a:rPr>
              <a:t> de </a:t>
            </a:r>
            <a:r>
              <a:rPr lang="en-US" sz="3600" dirty="0" err="1">
                <a:latin typeface="Times New Roman" pitchFamily="18" charset="0"/>
                <a:ea typeface="Montserrat Bold"/>
                <a:cs typeface="Times New Roman" pitchFamily="18" charset="0"/>
                <a:sym typeface="Montserrat Bold"/>
              </a:rPr>
              <a:t>trois</a:t>
            </a:r>
            <a:r>
              <a:rPr lang="en-US" sz="3600" dirty="0">
                <a:latin typeface="Times New Roman" pitchFamily="18" charset="0"/>
                <a:ea typeface="Montserrat Bold"/>
                <a:cs typeface="Times New Roman" pitchFamily="18" charset="0"/>
                <a:sym typeface="Montserrat Bold"/>
              </a:rPr>
              <a:t> (03) zones de </a:t>
            </a:r>
            <a:r>
              <a:rPr lang="en-US" sz="3600" dirty="0" err="1">
                <a:latin typeface="Times New Roman" pitchFamily="18" charset="0"/>
                <a:ea typeface="Montserrat Bold"/>
                <a:cs typeface="Times New Roman" pitchFamily="18" charset="0"/>
                <a:sym typeface="Montserrat Bold"/>
              </a:rPr>
              <a:t>stockage</a:t>
            </a:r>
            <a:r>
              <a:rPr lang="en-US" sz="3600" dirty="0">
                <a:latin typeface="Times New Roman" pitchFamily="18" charset="0"/>
                <a:ea typeface="Montserrat Bold"/>
                <a:cs typeface="Times New Roman" pitchFamily="18" charset="0"/>
                <a:sym typeface="Montserrat Bold"/>
              </a:rPr>
              <a:t> avec des </a:t>
            </a:r>
            <a:r>
              <a:rPr lang="en-US" sz="3600" dirty="0" err="1">
                <a:latin typeface="Times New Roman" pitchFamily="18" charset="0"/>
                <a:ea typeface="Montserrat Bold"/>
                <a:cs typeface="Times New Roman" pitchFamily="18" charset="0"/>
                <a:sym typeface="Montserrat Bold"/>
              </a:rPr>
              <a:t>capacités</a:t>
            </a:r>
            <a:r>
              <a:rPr lang="en-US" sz="3600" dirty="0">
                <a:latin typeface="Times New Roman" pitchFamily="18" charset="0"/>
                <a:ea typeface="Montserrat Bold"/>
                <a:cs typeface="Times New Roman" pitchFamily="18" charset="0"/>
                <a:sym typeface="Montserrat Bold"/>
              </a:rPr>
              <a:t> de </a:t>
            </a:r>
            <a:r>
              <a:rPr lang="en-US" sz="3600" dirty="0" err="1">
                <a:latin typeface="Times New Roman" pitchFamily="18" charset="0"/>
                <a:ea typeface="Montserrat Bold"/>
                <a:cs typeface="Times New Roman" pitchFamily="18" charset="0"/>
                <a:sym typeface="Montserrat Bold"/>
              </a:rPr>
              <a:t>stockage</a:t>
            </a:r>
            <a:endParaRPr lang="en-US" sz="3600" dirty="0">
              <a:latin typeface="Times New Roman" pitchFamily="18" charset="0"/>
              <a:ea typeface="Montserrat Bold"/>
              <a:cs typeface="Times New Roman" pitchFamily="18" charset="0"/>
              <a:sym typeface="Montserrat Bold"/>
            </a:endParaRPr>
          </a:p>
          <a:p>
            <a:pPr algn="ctr">
              <a:lnSpc>
                <a:spcPct val="200000"/>
              </a:lnSpc>
              <a:spcBef>
                <a:spcPct val="0"/>
              </a:spcBef>
            </a:pPr>
            <a:r>
              <a:rPr lang="en-US" sz="3600" dirty="0">
                <a:latin typeface="Times New Roman" pitchFamily="18" charset="0"/>
                <a:ea typeface="Montserrat Bold"/>
                <a:cs typeface="Times New Roman" pitchFamily="18" charset="0"/>
                <a:sym typeface="Montserrat Bold"/>
              </a:rPr>
              <a:t> Il dispose des </a:t>
            </a:r>
            <a:r>
              <a:rPr lang="en-US" sz="3600" dirty="0" err="1">
                <a:latin typeface="Times New Roman" pitchFamily="18" charset="0"/>
                <a:ea typeface="Montserrat Bold"/>
                <a:cs typeface="Times New Roman" pitchFamily="18" charset="0"/>
                <a:sym typeface="Montserrat Bold"/>
              </a:rPr>
              <a:t>moyens</a:t>
            </a:r>
            <a:r>
              <a:rPr lang="en-US" sz="3600" dirty="0">
                <a:latin typeface="Times New Roman" pitchFamily="18" charset="0"/>
                <a:ea typeface="Montserrat Bold"/>
                <a:cs typeface="Times New Roman" pitchFamily="18" charset="0"/>
                <a:sym typeface="Montserrat Bold"/>
              </a:rPr>
              <a:t> de </a:t>
            </a:r>
            <a:r>
              <a:rPr lang="en-US" sz="3600" dirty="0" err="1">
                <a:latin typeface="Times New Roman" pitchFamily="18" charset="0"/>
                <a:ea typeface="Montserrat Bold"/>
                <a:cs typeface="Times New Roman" pitchFamily="18" charset="0"/>
                <a:sym typeface="Montserrat Bold"/>
              </a:rPr>
              <a:t>manutention</a:t>
            </a:r>
            <a:r>
              <a:rPr lang="en-US" sz="3600" dirty="0">
                <a:latin typeface="Times New Roman" pitchFamily="18" charset="0"/>
                <a:ea typeface="Montserrat Bold"/>
                <a:cs typeface="Times New Roman" pitchFamily="18" charset="0"/>
                <a:sym typeface="Montserrat Bold"/>
              </a:rPr>
              <a:t>  </a:t>
            </a:r>
          </a:p>
          <a:p>
            <a:pPr algn="ctr">
              <a:lnSpc>
                <a:spcPct val="200000"/>
              </a:lnSpc>
              <a:spcBef>
                <a:spcPct val="0"/>
              </a:spcBef>
            </a:pPr>
            <a:r>
              <a:rPr lang="en-US" sz="3600" dirty="0" err="1">
                <a:latin typeface="Times New Roman" pitchFamily="18" charset="0"/>
                <a:ea typeface="Montserrat Bold"/>
                <a:cs typeface="Times New Roman" pitchFamily="18" charset="0"/>
                <a:sym typeface="Montserrat Bold"/>
              </a:rPr>
              <a:t>Grue</a:t>
            </a:r>
            <a:r>
              <a:rPr lang="en-US" sz="3600" dirty="0">
                <a:latin typeface="Times New Roman" pitchFamily="18" charset="0"/>
                <a:ea typeface="Montserrat Bold"/>
                <a:cs typeface="Times New Roman" pitchFamily="18" charset="0"/>
                <a:sym typeface="Montserrat Bold"/>
              </a:rPr>
              <a:t> mobiles, stackers, chariots </a:t>
            </a:r>
            <a:r>
              <a:rPr lang="en-US" sz="3600" dirty="0" err="1">
                <a:latin typeface="Times New Roman" pitchFamily="18" charset="0"/>
                <a:ea typeface="Montserrat Bold"/>
                <a:cs typeface="Times New Roman" pitchFamily="18" charset="0"/>
                <a:sym typeface="Montserrat Bold"/>
              </a:rPr>
              <a:t>elevateurs</a:t>
            </a:r>
            <a:endParaRPr lang="en-US" sz="3600" dirty="0">
              <a:latin typeface="Times New Roman" pitchFamily="18" charset="0"/>
              <a:ea typeface="Montserrat Bold"/>
              <a:cs typeface="Times New Roman" pitchFamily="18" charset="0"/>
              <a:sym typeface="Montserrat Bold"/>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style.rotation</p:attrName>
                                        </p:attrNameLst>
                                      </p:cBhvr>
                                      <p:tavLst>
                                        <p:tav tm="0">
                                          <p:val>
                                            <p:fltVal val="720"/>
                                          </p:val>
                                        </p:tav>
                                        <p:tav tm="100000">
                                          <p:val>
                                            <p:fltVal val="0"/>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 calcmode="lin" valueType="num">
                                      <p:cBhvr>
                                        <p:cTn id="3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000" y="266702"/>
            <a:ext cx="16798528" cy="824778"/>
          </a:xfrm>
          <a:prstGeom prst="rect">
            <a:avLst/>
          </a:prstGeom>
        </p:spPr>
        <p:txBody>
          <a:bodyPr wrap="square" lIns="0" tIns="0" rIns="0" bIns="0" rtlCol="0" anchor="t">
            <a:spAutoFit/>
          </a:bodyPr>
          <a:lstStyle/>
          <a:p>
            <a:pPr algn="ctr">
              <a:lnSpc>
                <a:spcPts val="7227"/>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KPI DU  TERMINAL À CONTENEURS DU PORT D’ANNABA</a:t>
            </a:r>
          </a:p>
        </p:txBody>
      </p:sp>
      <p:sp>
        <p:nvSpPr>
          <p:cNvPr id="3" name="TextBox 3"/>
          <p:cNvSpPr txBox="1"/>
          <p:nvPr/>
        </p:nvSpPr>
        <p:spPr>
          <a:xfrm>
            <a:off x="491881" y="1485902"/>
            <a:ext cx="17796122" cy="7460697"/>
          </a:xfrm>
          <a:prstGeom prst="rect">
            <a:avLst/>
          </a:prstGeom>
        </p:spPr>
        <p:txBody>
          <a:bodyPr lIns="0" tIns="0" rIns="0" bIns="0" rtlCol="0" anchor="t">
            <a:spAutoFit/>
          </a:bodyPr>
          <a:lstStyle/>
          <a:p>
            <a:pPr marL="571500" indent="-571500" algn="l">
              <a:lnSpc>
                <a:spcPct val="150000"/>
              </a:lnSpc>
              <a:spcBef>
                <a:spcPct val="0"/>
              </a:spcBef>
              <a:buFont typeface="Arial" pitchFamily="34" charset="0"/>
              <a:buChar char="•"/>
            </a:pPr>
            <a:r>
              <a:rPr lang="en-US" sz="4000" dirty="0">
                <a:latin typeface="Times New Roman" pitchFamily="18" charset="0"/>
                <a:ea typeface="Montserrat"/>
                <a:cs typeface="Times New Roman" pitchFamily="18" charset="0"/>
                <a:sym typeface="Montserrat"/>
              </a:rPr>
              <a:t>Temps de </a:t>
            </a:r>
            <a:r>
              <a:rPr lang="en-US" sz="4000" dirty="0" err="1">
                <a:latin typeface="Times New Roman" pitchFamily="18" charset="0"/>
                <a:ea typeface="Montserrat"/>
                <a:cs typeface="Times New Roman" pitchFamily="18" charset="0"/>
                <a:sym typeface="Montserrat"/>
              </a:rPr>
              <a:t>séjour</a:t>
            </a:r>
            <a:r>
              <a:rPr lang="en-US" sz="4000" dirty="0">
                <a:latin typeface="Times New Roman" pitchFamily="18" charset="0"/>
                <a:ea typeface="Montserrat"/>
                <a:cs typeface="Times New Roman" pitchFamily="18" charset="0"/>
                <a:sym typeface="Montserrat"/>
              </a:rPr>
              <a:t> des </a:t>
            </a:r>
            <a:r>
              <a:rPr lang="en-US" sz="4000" dirty="0" err="1">
                <a:latin typeface="Times New Roman" pitchFamily="18" charset="0"/>
                <a:ea typeface="Montserrat"/>
                <a:cs typeface="Times New Roman" pitchFamily="18" charset="0"/>
                <a:sym typeface="Montserrat"/>
              </a:rPr>
              <a:t>navires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portes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conteneurs</a:t>
            </a:r>
            <a:r>
              <a:rPr lang="en-US" sz="4000" dirty="0">
                <a:latin typeface="Times New Roman" pitchFamily="18" charset="0"/>
                <a:ea typeface="Montserrat"/>
                <a:cs typeface="Times New Roman" pitchFamily="18" charset="0"/>
                <a:sym typeface="Montserrat"/>
              </a:rPr>
              <a:t> en </a:t>
            </a:r>
            <a:r>
              <a:rPr lang="en-US" sz="4000" dirty="0" err="1">
                <a:latin typeface="Times New Roman" pitchFamily="18" charset="0"/>
                <a:ea typeface="Montserrat"/>
                <a:cs typeface="Times New Roman" pitchFamily="18" charset="0"/>
                <a:sym typeface="Montserrat"/>
              </a:rPr>
              <a:t>rade</a:t>
            </a:r>
            <a:endParaRPr lang="en-US" sz="4000" dirty="0">
              <a:latin typeface="Times New Roman" pitchFamily="18" charset="0"/>
              <a:ea typeface="Montserrat"/>
              <a:cs typeface="Times New Roman" pitchFamily="18" charset="0"/>
              <a:sym typeface="Montserrat"/>
            </a:endParaRPr>
          </a:p>
          <a:p>
            <a:pPr marL="571500" indent="-571500" algn="l">
              <a:lnSpc>
                <a:spcPct val="150000"/>
              </a:lnSpc>
              <a:spcBef>
                <a:spcPct val="0"/>
              </a:spcBef>
              <a:buFont typeface="Arial" pitchFamily="34" charset="0"/>
              <a:buChar char="•"/>
            </a:pPr>
            <a:r>
              <a:rPr lang="en-US" sz="4000" dirty="0">
                <a:latin typeface="Times New Roman" pitchFamily="18" charset="0"/>
                <a:ea typeface="Montserrat"/>
                <a:cs typeface="Times New Roman" pitchFamily="18" charset="0"/>
                <a:sym typeface="Montserrat"/>
              </a:rPr>
              <a:t>Temps de </a:t>
            </a:r>
            <a:r>
              <a:rPr lang="en-US" sz="4000" dirty="0" err="1">
                <a:latin typeface="Times New Roman" pitchFamily="18" charset="0"/>
                <a:ea typeface="Montserrat"/>
                <a:cs typeface="Times New Roman" pitchFamily="18" charset="0"/>
                <a:sym typeface="Montserrat"/>
              </a:rPr>
              <a:t>séjour</a:t>
            </a:r>
            <a:r>
              <a:rPr lang="en-US" sz="4000" dirty="0">
                <a:latin typeface="Times New Roman" pitchFamily="18" charset="0"/>
                <a:ea typeface="Montserrat"/>
                <a:cs typeface="Times New Roman" pitchFamily="18" charset="0"/>
                <a:sym typeface="Montserrat"/>
              </a:rPr>
              <a:t> des </a:t>
            </a:r>
            <a:r>
              <a:rPr lang="en-US" sz="4000" dirty="0" err="1">
                <a:latin typeface="Times New Roman" pitchFamily="18" charset="0"/>
                <a:ea typeface="Montserrat"/>
                <a:cs typeface="Times New Roman" pitchFamily="18" charset="0"/>
                <a:sym typeface="Montserrat"/>
              </a:rPr>
              <a:t>navires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portes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conteneurs</a:t>
            </a:r>
            <a:r>
              <a:rPr lang="en-US" sz="4000" dirty="0">
                <a:latin typeface="Times New Roman" pitchFamily="18" charset="0"/>
                <a:ea typeface="Montserrat"/>
                <a:cs typeface="Times New Roman" pitchFamily="18" charset="0"/>
                <a:sym typeface="Montserrat"/>
              </a:rPr>
              <a:t> à </a:t>
            </a:r>
            <a:r>
              <a:rPr lang="en-US" sz="4000" dirty="0" err="1">
                <a:latin typeface="Times New Roman" pitchFamily="18" charset="0"/>
                <a:ea typeface="Montserrat"/>
                <a:cs typeface="Times New Roman" pitchFamily="18" charset="0"/>
                <a:sym typeface="Montserrat"/>
              </a:rPr>
              <a:t>quai</a:t>
            </a:r>
            <a:endParaRPr lang="en-US" sz="4000" dirty="0">
              <a:latin typeface="Times New Roman" pitchFamily="18" charset="0"/>
              <a:ea typeface="Montserrat"/>
              <a:cs typeface="Times New Roman" pitchFamily="18" charset="0"/>
              <a:sym typeface="Montserrat"/>
            </a:endParaRPr>
          </a:p>
          <a:p>
            <a:pPr marL="571500" indent="-571500" algn="l">
              <a:lnSpc>
                <a:spcPct val="150000"/>
              </a:lnSpc>
              <a:spcBef>
                <a:spcPct val="0"/>
              </a:spcBef>
              <a:buFont typeface="Arial" pitchFamily="34" charset="0"/>
              <a:buChar char="•"/>
            </a:pPr>
            <a:r>
              <a:rPr lang="en-US" sz="4000" dirty="0">
                <a:latin typeface="Times New Roman" pitchFamily="18" charset="0"/>
                <a:ea typeface="Montserrat"/>
                <a:cs typeface="Times New Roman" pitchFamily="18" charset="0"/>
                <a:sym typeface="Montserrat"/>
              </a:rPr>
              <a:t>Temps de service des </a:t>
            </a:r>
            <a:r>
              <a:rPr lang="en-US" sz="4000" dirty="0" err="1">
                <a:latin typeface="Times New Roman" pitchFamily="18" charset="0"/>
                <a:ea typeface="Montserrat"/>
                <a:cs typeface="Times New Roman" pitchFamily="18" charset="0"/>
                <a:sym typeface="Montserrat"/>
              </a:rPr>
              <a:t>navires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portes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conteneurs</a:t>
            </a:r>
            <a:endParaRPr lang="en-US" sz="4000" dirty="0">
              <a:latin typeface="Times New Roman" pitchFamily="18" charset="0"/>
              <a:ea typeface="Montserrat"/>
              <a:cs typeface="Times New Roman" pitchFamily="18" charset="0"/>
              <a:sym typeface="Montserrat"/>
            </a:endParaRPr>
          </a:p>
          <a:p>
            <a:pPr marL="571500" indent="-571500" algn="l">
              <a:lnSpc>
                <a:spcPct val="150000"/>
              </a:lnSpc>
              <a:spcBef>
                <a:spcPct val="0"/>
              </a:spcBef>
              <a:buFont typeface="Arial" pitchFamily="34" charset="0"/>
              <a:buChar char="•"/>
            </a:pPr>
            <a:r>
              <a:rPr lang="en-US" sz="4000" dirty="0" err="1">
                <a:latin typeface="Times New Roman" pitchFamily="18" charset="0"/>
                <a:ea typeface="Montserrat"/>
                <a:cs typeface="Times New Roman" pitchFamily="18" charset="0"/>
                <a:sym typeface="Montserrat"/>
              </a:rPr>
              <a:t>Nombre</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d’EVP</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traités</a:t>
            </a:r>
            <a:r>
              <a:rPr lang="en-US" sz="4000" dirty="0">
                <a:latin typeface="Times New Roman" pitchFamily="18" charset="0"/>
                <a:ea typeface="Montserrat"/>
                <a:cs typeface="Times New Roman" pitchFamily="18" charset="0"/>
                <a:sym typeface="Montserrat"/>
              </a:rPr>
              <a:t> par </a:t>
            </a:r>
            <a:r>
              <a:rPr lang="en-US" sz="4000" dirty="0" err="1">
                <a:latin typeface="Times New Roman" pitchFamily="18" charset="0"/>
                <a:ea typeface="Montserrat"/>
                <a:cs typeface="Times New Roman" pitchFamily="18" charset="0"/>
                <a:sym typeface="Montserrat"/>
              </a:rPr>
              <a:t>navire</a:t>
            </a:r>
            <a:r>
              <a:rPr lang="en-US" sz="4000" dirty="0">
                <a:latin typeface="Times New Roman" pitchFamily="18" charset="0"/>
                <a:ea typeface="Montserrat"/>
                <a:cs typeface="Times New Roman" pitchFamily="18" charset="0"/>
                <a:sym typeface="Montserrat"/>
              </a:rPr>
              <a:t>/shift</a:t>
            </a:r>
          </a:p>
          <a:p>
            <a:pPr marL="571500" indent="-571500" algn="l">
              <a:lnSpc>
                <a:spcPct val="150000"/>
              </a:lnSpc>
              <a:spcBef>
                <a:spcPct val="0"/>
              </a:spcBef>
              <a:buFont typeface="Arial" pitchFamily="34" charset="0"/>
              <a:buChar char="•"/>
            </a:pPr>
            <a:r>
              <a:rPr lang="en-US" sz="4000" dirty="0" err="1">
                <a:latin typeface="Times New Roman" pitchFamily="18" charset="0"/>
                <a:ea typeface="Montserrat"/>
                <a:cs typeface="Times New Roman" pitchFamily="18" charset="0"/>
                <a:sym typeface="Montserrat"/>
              </a:rPr>
              <a:t>Nombre</a:t>
            </a:r>
            <a:r>
              <a:rPr lang="en-US" sz="4000" dirty="0">
                <a:latin typeface="Times New Roman" pitchFamily="18" charset="0"/>
                <a:ea typeface="Montserrat"/>
                <a:cs typeface="Times New Roman" pitchFamily="18" charset="0"/>
                <a:sym typeface="Montserrat"/>
              </a:rPr>
              <a:t> des </a:t>
            </a:r>
            <a:r>
              <a:rPr lang="en-US" sz="4000" dirty="0" err="1">
                <a:latin typeface="Times New Roman" pitchFamily="18" charset="0"/>
                <a:ea typeface="Montserrat"/>
                <a:cs typeface="Times New Roman" pitchFamily="18" charset="0"/>
                <a:sym typeface="Montserrat"/>
              </a:rPr>
              <a:t>équipes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déployées</a:t>
            </a:r>
            <a:r>
              <a:rPr lang="en-US" sz="4000" dirty="0">
                <a:latin typeface="Times New Roman" pitchFamily="18" charset="0"/>
                <a:ea typeface="Montserrat"/>
                <a:cs typeface="Times New Roman" pitchFamily="18" charset="0"/>
                <a:sym typeface="Montserrat"/>
              </a:rPr>
              <a:t> par </a:t>
            </a:r>
            <a:r>
              <a:rPr lang="en-US" sz="4000" dirty="0" err="1">
                <a:latin typeface="Times New Roman" pitchFamily="18" charset="0"/>
                <a:ea typeface="Montserrat"/>
                <a:cs typeface="Times New Roman" pitchFamily="18" charset="0"/>
                <a:sym typeface="Montserrat"/>
              </a:rPr>
              <a:t>navire</a:t>
            </a:r>
            <a:r>
              <a:rPr lang="en-US" sz="4000" dirty="0">
                <a:latin typeface="Times New Roman" pitchFamily="18" charset="0"/>
                <a:ea typeface="Montserrat"/>
                <a:cs typeface="Times New Roman" pitchFamily="18" charset="0"/>
                <a:sym typeface="Montserrat"/>
              </a:rPr>
              <a:t> par shift</a:t>
            </a:r>
          </a:p>
          <a:p>
            <a:pPr marL="571500" indent="-571500" algn="l">
              <a:lnSpc>
                <a:spcPct val="150000"/>
              </a:lnSpc>
              <a:spcBef>
                <a:spcPct val="0"/>
              </a:spcBef>
              <a:buFont typeface="Arial" pitchFamily="34" charset="0"/>
              <a:buChar char="•"/>
            </a:pPr>
            <a:r>
              <a:rPr lang="en-US" sz="4000" dirty="0" err="1">
                <a:latin typeface="Times New Roman" pitchFamily="18" charset="0"/>
                <a:ea typeface="Montserrat"/>
                <a:cs typeface="Times New Roman" pitchFamily="18" charset="0"/>
                <a:sym typeface="Montserrat"/>
              </a:rPr>
              <a:t>Nombre</a:t>
            </a:r>
            <a:r>
              <a:rPr lang="en-US" sz="4000" dirty="0">
                <a:latin typeface="Times New Roman" pitchFamily="18" charset="0"/>
                <a:ea typeface="Montserrat"/>
                <a:cs typeface="Times New Roman" pitchFamily="18" charset="0"/>
                <a:sym typeface="Montserrat"/>
              </a:rPr>
              <a:t> de </a:t>
            </a:r>
            <a:r>
              <a:rPr lang="en-US" sz="4000" dirty="0" err="1">
                <a:latin typeface="Times New Roman" pitchFamily="18" charset="0"/>
                <a:ea typeface="Montserrat"/>
                <a:cs typeface="Times New Roman" pitchFamily="18" charset="0"/>
                <a:sym typeface="Montserrat"/>
              </a:rPr>
              <a:t>conteneurs</a:t>
            </a:r>
            <a:r>
              <a:rPr lang="en-US" sz="4000" dirty="0">
                <a:latin typeface="Times New Roman" pitchFamily="18" charset="0"/>
                <a:ea typeface="Montserrat"/>
                <a:cs typeface="Times New Roman" pitchFamily="18" charset="0"/>
                <a:sym typeface="Montserrat"/>
              </a:rPr>
              <a:t> </a:t>
            </a:r>
            <a:r>
              <a:rPr lang="en-US" sz="4000" dirty="0" err="1">
                <a:latin typeface="Times New Roman" pitchFamily="18" charset="0"/>
                <a:ea typeface="Montserrat"/>
                <a:cs typeface="Times New Roman" pitchFamily="18" charset="0"/>
                <a:sym typeface="Montserrat"/>
              </a:rPr>
              <a:t>traités</a:t>
            </a:r>
            <a:r>
              <a:rPr lang="en-US" sz="4000" dirty="0">
                <a:latin typeface="Times New Roman" pitchFamily="18" charset="0"/>
                <a:ea typeface="Montserrat"/>
                <a:cs typeface="Times New Roman" pitchFamily="18" charset="0"/>
                <a:sym typeface="Montserrat"/>
              </a:rPr>
              <a:t> par </a:t>
            </a:r>
            <a:r>
              <a:rPr lang="en-US" sz="4000" dirty="0" err="1">
                <a:latin typeface="Times New Roman" pitchFamily="18" charset="0"/>
                <a:ea typeface="Montserrat"/>
                <a:cs typeface="Times New Roman" pitchFamily="18" charset="0"/>
                <a:sym typeface="Montserrat"/>
              </a:rPr>
              <a:t>navire</a:t>
            </a:r>
            <a:r>
              <a:rPr lang="en-US" sz="4000" dirty="0">
                <a:latin typeface="Times New Roman" pitchFamily="18" charset="0"/>
                <a:ea typeface="Montserrat"/>
                <a:cs typeface="Times New Roman" pitchFamily="18" charset="0"/>
                <a:sym typeface="Montserrat"/>
              </a:rPr>
              <a:t> par shift</a:t>
            </a:r>
          </a:p>
          <a:p>
            <a:pPr marL="571500" indent="-571500" algn="l">
              <a:lnSpc>
                <a:spcPct val="150000"/>
              </a:lnSpc>
              <a:spcBef>
                <a:spcPct val="0"/>
              </a:spcBef>
              <a:buFont typeface="Arial" pitchFamily="34" charset="0"/>
              <a:buChar char="•"/>
            </a:pPr>
            <a:r>
              <a:rPr lang="en-US" sz="4000" dirty="0" err="1">
                <a:latin typeface="Times New Roman" pitchFamily="18" charset="0"/>
                <a:ea typeface="Montserrat"/>
                <a:cs typeface="Times New Roman" pitchFamily="18" charset="0"/>
                <a:sym typeface="Montserrat"/>
              </a:rPr>
              <a:t>Taux</a:t>
            </a:r>
            <a:r>
              <a:rPr lang="en-US" sz="4000" dirty="0">
                <a:latin typeface="Times New Roman" pitchFamily="18" charset="0"/>
                <a:ea typeface="Montserrat"/>
                <a:cs typeface="Times New Roman" pitchFamily="18" charset="0"/>
                <a:sym typeface="Montserrat"/>
              </a:rPr>
              <a:t> de saturation du terminal à </a:t>
            </a:r>
            <a:r>
              <a:rPr lang="en-US" sz="4000" dirty="0" err="1">
                <a:latin typeface="Times New Roman" pitchFamily="18" charset="0"/>
                <a:ea typeface="Montserrat"/>
                <a:cs typeface="Times New Roman" pitchFamily="18" charset="0"/>
                <a:sym typeface="Montserrat"/>
              </a:rPr>
              <a:t>conteneurs</a:t>
            </a:r>
            <a:endParaRPr lang="en-US" sz="4000" dirty="0">
              <a:latin typeface="Times New Roman" pitchFamily="18" charset="0"/>
              <a:ea typeface="Montserrat"/>
              <a:cs typeface="Times New Roman" pitchFamily="18" charset="0"/>
              <a:sym typeface="Montserrat"/>
            </a:endParaRPr>
          </a:p>
          <a:p>
            <a:pPr algn="l">
              <a:lnSpc>
                <a:spcPct val="150000"/>
              </a:lnSpc>
              <a:spcBef>
                <a:spcPct val="0"/>
              </a:spcBef>
            </a:pPr>
            <a:endParaRPr sz="4000" dirty="0">
              <a:latin typeface="Times New Roman" pitchFamily="18" charset="0"/>
              <a:cs typeface="Times New Roman" pitchFamily="18" charset="0"/>
            </a:endParaRPr>
          </a:p>
        </p:txBody>
      </p:sp>
      <p:sp>
        <p:nvSpPr>
          <p:cNvPr id="1032" name="AutoShape 8" descr="Le transport maritime de groupage"/>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28600" y="163488"/>
            <a:ext cx="17602200" cy="1703412"/>
          </a:xfrm>
          <a:prstGeom prst="rect">
            <a:avLst/>
          </a:prstGeom>
        </p:spPr>
        <p:txBody>
          <a:bodyPr lIns="91439" tIns="45719" rIns="91439" bIns="45719">
            <a:noAutofit/>
          </a:bodyPr>
          <a:lstStyle/>
          <a:p>
            <a:pPr algn="ctr">
              <a:spcBef>
                <a:spcPct val="0"/>
              </a:spcBef>
            </a:pPr>
            <a:r>
              <a:rPr lang="fr-FR" sz="4000" b="1" u="sng" dirty="0">
                <a:solidFill>
                  <a:schemeClr val="accent4">
                    <a:lumMod val="75000"/>
                  </a:schemeClr>
                </a:solidFill>
                <a:latin typeface="Times New Roman" pitchFamily="18" charset="0"/>
                <a:cs typeface="Times New Roman" pitchFamily="18" charset="0"/>
              </a:rPr>
              <a:t>ETUDE COMPARATIVE </a:t>
            </a:r>
            <a:br>
              <a:rPr lang="fr-FR" sz="4000" b="1" u="sng" dirty="0">
                <a:solidFill>
                  <a:schemeClr val="accent4">
                    <a:lumMod val="75000"/>
                  </a:schemeClr>
                </a:solidFill>
                <a:latin typeface="Times New Roman" pitchFamily="18" charset="0"/>
                <a:cs typeface="Times New Roman" pitchFamily="18" charset="0"/>
              </a:rPr>
            </a:br>
            <a:r>
              <a:rPr lang="fr-FR" sz="4000" b="1" u="sng" dirty="0">
                <a:solidFill>
                  <a:schemeClr val="accent4">
                    <a:lumMod val="75000"/>
                  </a:schemeClr>
                </a:solidFill>
                <a:latin typeface="Times New Roman" pitchFamily="18" charset="0"/>
                <a:cs typeface="Times New Roman" pitchFamily="18" charset="0"/>
              </a:rPr>
              <a:t>KPI PORT ANNABA / TABLEAU DE BORD DE LA PARFORMANCE PORTUAIRE CNUCED </a:t>
            </a:r>
          </a:p>
        </p:txBody>
      </p:sp>
      <p:graphicFrame>
        <p:nvGraphicFramePr>
          <p:cNvPr id="3" name="Tableau 2"/>
          <p:cNvGraphicFramePr>
            <a:graphicFrameLocks noGrp="1"/>
          </p:cNvGraphicFramePr>
          <p:nvPr>
            <p:extLst>
              <p:ext uri="{D42A27DB-BD31-4B8C-83A1-F6EECF244321}">
                <p14:modId xmlns:p14="http://schemas.microsoft.com/office/powerpoint/2010/main" val="714822326"/>
              </p:ext>
            </p:extLst>
          </p:nvPr>
        </p:nvGraphicFramePr>
        <p:xfrm>
          <a:off x="914399" y="2679620"/>
          <a:ext cx="16459202" cy="5703592"/>
        </p:xfrm>
        <a:graphic>
          <a:graphicData uri="http://schemas.openxmlformats.org/drawingml/2006/table">
            <a:tbl>
              <a:tblPr firstRow="1" bandRow="1">
                <a:tableStyleId>{5C22544A-7EE6-4342-B048-85BDC9FD1C3A}</a:tableStyleId>
              </a:tblPr>
              <a:tblGrid>
                <a:gridCol w="5772422">
                  <a:extLst>
                    <a:ext uri="{9D8B030D-6E8A-4147-A177-3AD203B41FA5}">
                      <a16:colId xmlns:a16="http://schemas.microsoft.com/office/drawing/2014/main" val="20000"/>
                    </a:ext>
                  </a:extLst>
                </a:gridCol>
                <a:gridCol w="497178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1274456">
                <a:tc>
                  <a:txBody>
                    <a:bodyPr/>
                    <a:lstStyle/>
                    <a:p>
                      <a:pPr algn="ctr"/>
                      <a:r>
                        <a:rPr lang="fr-FR" sz="3200" dirty="0">
                          <a:solidFill>
                            <a:schemeClr val="bg1">
                              <a:lumMod val="95000"/>
                            </a:schemeClr>
                          </a:solidFill>
                          <a:latin typeface="Times New Roman" pitchFamily="18" charset="0"/>
                          <a:cs typeface="Times New Roman" pitchFamily="18" charset="0"/>
                        </a:rPr>
                        <a:t>Indicateur</a:t>
                      </a:r>
                      <a:r>
                        <a:rPr lang="fr-FR" sz="3200" baseline="0" dirty="0">
                          <a:solidFill>
                            <a:schemeClr val="bg1">
                              <a:lumMod val="95000"/>
                            </a:schemeClr>
                          </a:solidFill>
                          <a:latin typeface="Times New Roman" pitchFamily="18" charset="0"/>
                          <a:cs typeface="Times New Roman" pitchFamily="18" charset="0"/>
                        </a:rPr>
                        <a:t> de performance </a:t>
                      </a:r>
                      <a:endParaRPr lang="fr-FR" sz="3200" dirty="0">
                        <a:solidFill>
                          <a:schemeClr val="bg1">
                            <a:lumMod val="95000"/>
                          </a:schemeClr>
                        </a:solidFill>
                        <a:latin typeface="Times New Roman" pitchFamily="18" charset="0"/>
                        <a:cs typeface="Times New Roman" pitchFamily="18" charset="0"/>
                      </a:endParaRPr>
                    </a:p>
                  </a:txBody>
                  <a:tcPr/>
                </a:tc>
                <a:tc>
                  <a:txBody>
                    <a:bodyPr/>
                    <a:lstStyle/>
                    <a:p>
                      <a:pPr algn="ctr"/>
                      <a:r>
                        <a:rPr lang="fr-FR" sz="3200" dirty="0">
                          <a:solidFill>
                            <a:schemeClr val="bg1">
                              <a:lumMod val="95000"/>
                            </a:schemeClr>
                          </a:solidFill>
                          <a:latin typeface="Times New Roman" pitchFamily="18" charset="0"/>
                          <a:cs typeface="Times New Roman" pitchFamily="18" charset="0"/>
                        </a:rPr>
                        <a:t>Port d’Annaba  moyenne </a:t>
                      </a:r>
                    </a:p>
                  </a:txBody>
                  <a:tcPr/>
                </a:tc>
                <a:tc>
                  <a:txBody>
                    <a:bodyPr/>
                    <a:lstStyle/>
                    <a:p>
                      <a:pPr algn="ctr"/>
                      <a:r>
                        <a:rPr lang="fr-FR" sz="3200" dirty="0">
                          <a:solidFill>
                            <a:schemeClr val="bg1">
                              <a:lumMod val="95000"/>
                            </a:schemeClr>
                          </a:solidFill>
                          <a:latin typeface="Times New Roman" pitchFamily="18" charset="0"/>
                          <a:cs typeface="Times New Roman" pitchFamily="18" charset="0"/>
                        </a:rPr>
                        <a:t>Statistique</a:t>
                      </a:r>
                      <a:r>
                        <a:rPr lang="fr-FR" sz="3200" baseline="0" dirty="0">
                          <a:solidFill>
                            <a:schemeClr val="bg1">
                              <a:lumMod val="95000"/>
                            </a:schemeClr>
                          </a:solidFill>
                          <a:latin typeface="Times New Roman" pitchFamily="18" charset="0"/>
                          <a:cs typeface="Times New Roman" pitchFamily="18" charset="0"/>
                        </a:rPr>
                        <a:t> de la CNUCED  moyenne</a:t>
                      </a:r>
                      <a:endParaRPr lang="fr-FR" sz="3200" dirty="0">
                        <a:solidFill>
                          <a:schemeClr val="bg1">
                            <a:lumMod val="9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51560">
                <a:tc>
                  <a:txBody>
                    <a:bodyPr/>
                    <a:lstStyle/>
                    <a:p>
                      <a:r>
                        <a:rPr lang="fr-FR" sz="3200" dirty="0">
                          <a:latin typeface="Times New Roman" pitchFamily="18" charset="0"/>
                          <a:cs typeface="Times New Roman" pitchFamily="18" charset="0"/>
                        </a:rPr>
                        <a:t>Temps</a:t>
                      </a:r>
                      <a:r>
                        <a:rPr lang="fr-FR" sz="3200" baseline="0" dirty="0">
                          <a:latin typeface="Times New Roman" pitchFamily="18" charset="0"/>
                          <a:cs typeface="Times New Roman" pitchFamily="18" charset="0"/>
                        </a:rPr>
                        <a:t> de séjour à quai </a:t>
                      </a:r>
                      <a:endParaRPr lang="fr-FR" sz="3200" dirty="0">
                        <a:latin typeface="Times New Roman" pitchFamily="18" charset="0"/>
                        <a:cs typeface="Times New Roman" pitchFamily="18" charset="0"/>
                      </a:endParaRPr>
                    </a:p>
                  </a:txBody>
                  <a:tcPr/>
                </a:tc>
                <a:tc>
                  <a:txBody>
                    <a:bodyPr/>
                    <a:lstStyle/>
                    <a:p>
                      <a:pPr algn="ctr"/>
                      <a:r>
                        <a:rPr lang="fr-FR" sz="3200" dirty="0">
                          <a:latin typeface="Times New Roman" pitchFamily="18" charset="0"/>
                          <a:cs typeface="Times New Roman" pitchFamily="18" charset="0"/>
                        </a:rPr>
                        <a:t>3,56</a:t>
                      </a:r>
                    </a:p>
                  </a:txBody>
                  <a:tcPr/>
                </a:tc>
                <a:tc>
                  <a:txBody>
                    <a:bodyPr/>
                    <a:lstStyle/>
                    <a:p>
                      <a:pPr algn="ctr"/>
                      <a:r>
                        <a:rPr lang="fr-FR" sz="3200" dirty="0">
                          <a:latin typeface="Times New Roman" pitchFamily="18" charset="0"/>
                          <a:cs typeface="Times New Roman" pitchFamily="18" charset="0"/>
                        </a:rPr>
                        <a:t>14h </a:t>
                      </a:r>
                    </a:p>
                  </a:txBody>
                  <a:tcPr/>
                </a:tc>
                <a:extLst>
                  <a:ext uri="{0D108BD9-81ED-4DB2-BD59-A6C34878D82A}">
                    <a16:rowId xmlns:a16="http://schemas.microsoft.com/office/drawing/2014/main" val="10001"/>
                  </a:ext>
                </a:extLst>
              </a:tr>
              <a:tr h="1051560">
                <a:tc>
                  <a:txBody>
                    <a:bodyPr/>
                    <a:lstStyle/>
                    <a:p>
                      <a:r>
                        <a:rPr lang="fr-FR" sz="3200" dirty="0">
                          <a:latin typeface="Times New Roman" pitchFamily="18" charset="0"/>
                          <a:cs typeface="Times New Roman" pitchFamily="18" charset="0"/>
                        </a:rPr>
                        <a:t>Nombre de navire pc traité </a:t>
                      </a:r>
                    </a:p>
                  </a:txBody>
                  <a:tcPr/>
                </a:tc>
                <a:tc>
                  <a:txBody>
                    <a:bodyPr/>
                    <a:lstStyle/>
                    <a:p>
                      <a:pPr algn="ctr"/>
                      <a:r>
                        <a:rPr lang="fr-FR" sz="3200" dirty="0">
                          <a:latin typeface="Times New Roman" pitchFamily="18" charset="0"/>
                          <a:cs typeface="Times New Roman" pitchFamily="18" charset="0"/>
                        </a:rPr>
                        <a:t>31%</a:t>
                      </a:r>
                    </a:p>
                  </a:txBody>
                  <a:tcPr/>
                </a:tc>
                <a:tc>
                  <a:txBody>
                    <a:bodyPr/>
                    <a:lstStyle/>
                    <a:p>
                      <a:pPr algn="ctr"/>
                      <a:r>
                        <a:rPr lang="fr-FR" sz="3200" dirty="0">
                          <a:latin typeface="Times New Roman" pitchFamily="18" charset="0"/>
                          <a:cs typeface="Times New Roman" pitchFamily="18" charset="0"/>
                        </a:rPr>
                        <a:t>30,7 %</a:t>
                      </a:r>
                    </a:p>
                  </a:txBody>
                  <a:tcPr/>
                </a:tc>
                <a:extLst>
                  <a:ext uri="{0D108BD9-81ED-4DB2-BD59-A6C34878D82A}">
                    <a16:rowId xmlns:a16="http://schemas.microsoft.com/office/drawing/2014/main" val="10002"/>
                  </a:ext>
                </a:extLst>
              </a:tr>
              <a:tr h="1051560">
                <a:tc>
                  <a:txBody>
                    <a:bodyPr/>
                    <a:lstStyle/>
                    <a:p>
                      <a:r>
                        <a:rPr lang="fr-FR" sz="3200" dirty="0">
                          <a:latin typeface="Times New Roman" pitchFamily="18" charset="0"/>
                          <a:cs typeface="Times New Roman" pitchFamily="18" charset="0"/>
                        </a:rPr>
                        <a:t>Nombre de navire traités</a:t>
                      </a:r>
                      <a:r>
                        <a:rPr lang="fr-FR" sz="3200" baseline="0" dirty="0">
                          <a:latin typeface="Times New Roman" pitchFamily="18" charset="0"/>
                          <a:cs typeface="Times New Roman" pitchFamily="18" charset="0"/>
                        </a:rPr>
                        <a:t> </a:t>
                      </a:r>
                      <a:endParaRPr lang="fr-FR" sz="3200" dirty="0">
                        <a:latin typeface="Times New Roman" pitchFamily="18" charset="0"/>
                        <a:cs typeface="Times New Roman" pitchFamily="18" charset="0"/>
                      </a:endParaRPr>
                    </a:p>
                  </a:txBody>
                  <a:tcPr/>
                </a:tc>
                <a:tc>
                  <a:txBody>
                    <a:bodyPr/>
                    <a:lstStyle/>
                    <a:p>
                      <a:pPr algn="ctr"/>
                      <a:r>
                        <a:rPr lang="fr-FR" sz="3200" dirty="0">
                          <a:latin typeface="Times New Roman" pitchFamily="18" charset="0"/>
                          <a:cs typeface="Times New Roman" pitchFamily="18" charset="0"/>
                        </a:rPr>
                        <a:t>69%</a:t>
                      </a:r>
                    </a:p>
                  </a:txBody>
                  <a:tcPr/>
                </a:tc>
                <a:tc>
                  <a:txBody>
                    <a:bodyPr/>
                    <a:lstStyle/>
                    <a:p>
                      <a:pPr algn="ctr"/>
                      <a:r>
                        <a:rPr lang="fr-FR" sz="3200" dirty="0">
                          <a:latin typeface="Times New Roman" pitchFamily="18" charset="0"/>
                          <a:cs typeface="Times New Roman" pitchFamily="18" charset="0"/>
                        </a:rPr>
                        <a:t>81,7 %</a:t>
                      </a:r>
                    </a:p>
                  </a:txBody>
                  <a:tcPr/>
                </a:tc>
                <a:extLst>
                  <a:ext uri="{0D108BD9-81ED-4DB2-BD59-A6C34878D82A}">
                    <a16:rowId xmlns:a16="http://schemas.microsoft.com/office/drawing/2014/main" val="10003"/>
                  </a:ext>
                </a:extLst>
              </a:tr>
              <a:tr h="1274456">
                <a:tc>
                  <a:txBody>
                    <a:bodyPr/>
                    <a:lstStyle/>
                    <a:p>
                      <a:r>
                        <a:rPr lang="fr-FR" sz="3200" dirty="0">
                          <a:latin typeface="Times New Roman" pitchFamily="18" charset="0"/>
                          <a:cs typeface="Times New Roman" pitchFamily="18" charset="0"/>
                        </a:rPr>
                        <a:t>Temps de séjour</a:t>
                      </a:r>
                      <a:r>
                        <a:rPr lang="fr-FR" sz="3200" baseline="0" dirty="0">
                          <a:latin typeface="Times New Roman" pitchFamily="18" charset="0"/>
                          <a:cs typeface="Times New Roman" pitchFamily="18" charset="0"/>
                        </a:rPr>
                        <a:t> du conteneur au port </a:t>
                      </a:r>
                      <a:endParaRPr lang="fr-FR" sz="3200" dirty="0">
                        <a:latin typeface="Times New Roman" pitchFamily="18" charset="0"/>
                        <a:cs typeface="Times New Roman" pitchFamily="18" charset="0"/>
                      </a:endParaRPr>
                    </a:p>
                  </a:txBody>
                  <a:tcPr/>
                </a:tc>
                <a:tc>
                  <a:txBody>
                    <a:bodyPr/>
                    <a:lstStyle/>
                    <a:p>
                      <a:pPr algn="ctr"/>
                      <a:r>
                        <a:rPr lang="fr-FR" sz="3200" dirty="0">
                          <a:latin typeface="Times New Roman" pitchFamily="18" charset="0"/>
                          <a:cs typeface="Times New Roman" pitchFamily="18" charset="0"/>
                        </a:rPr>
                        <a:t>18 jours</a:t>
                      </a:r>
                    </a:p>
                  </a:txBody>
                  <a:tcPr/>
                </a:tc>
                <a:tc>
                  <a:txBody>
                    <a:bodyPr/>
                    <a:lstStyle/>
                    <a:p>
                      <a:pPr algn="ctr"/>
                      <a:r>
                        <a:rPr lang="fr-FR" sz="3200" dirty="0">
                          <a:latin typeface="Times New Roman" pitchFamily="18" charset="0"/>
                          <a:cs typeface="Times New Roman" pitchFamily="18" charset="0"/>
                        </a:rPr>
                        <a:t>6 jours </a:t>
                      </a:r>
                    </a:p>
                  </a:txBody>
                  <a:tcPr/>
                </a:tc>
                <a:extLst>
                  <a:ext uri="{0D108BD9-81ED-4DB2-BD59-A6C34878D82A}">
                    <a16:rowId xmlns:a16="http://schemas.microsoft.com/office/drawing/2014/main" val="10004"/>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4876800" y="342902"/>
            <a:ext cx="7315199" cy="1346522"/>
          </a:xfrm>
          <a:prstGeom prst="rect">
            <a:avLst/>
          </a:prstGeom>
        </p:spPr>
        <p:txBody>
          <a:bodyPr wrap="square" lIns="0" tIns="0" rIns="0" bIns="0" rtlCol="0" anchor="t">
            <a:spAutoFit/>
          </a:bodyPr>
          <a:lstStyle/>
          <a:p>
            <a:pPr algn="ctr">
              <a:lnSpc>
                <a:spcPts val="10471"/>
              </a:lnSpc>
              <a:spcBef>
                <a:spcPct val="0"/>
              </a:spcBef>
            </a:pPr>
            <a:r>
              <a:rPr lang="en-US" sz="5400" b="1" u="sng" dirty="0">
                <a:solidFill>
                  <a:schemeClr val="accent4">
                    <a:lumMod val="75000"/>
                  </a:schemeClr>
                </a:solidFill>
                <a:latin typeface="Times New Roman" pitchFamily="18" charset="0"/>
                <a:cs typeface="Times New Roman" pitchFamily="18" charset="0"/>
                <a:sym typeface="Anton"/>
              </a:rPr>
              <a:t>INTRODUCTION</a:t>
            </a:r>
          </a:p>
        </p:txBody>
      </p:sp>
      <p:sp>
        <p:nvSpPr>
          <p:cNvPr id="16" name="TextBox 16"/>
          <p:cNvSpPr txBox="1"/>
          <p:nvPr/>
        </p:nvSpPr>
        <p:spPr>
          <a:xfrm>
            <a:off x="693420" y="2476500"/>
            <a:ext cx="16687800" cy="6601807"/>
          </a:xfrm>
          <a:prstGeom prst="rect">
            <a:avLst/>
          </a:prstGeom>
        </p:spPr>
        <p:txBody>
          <a:bodyPr wrap="square" lIns="0" tIns="0" rIns="0" bIns="0" rtlCol="0" anchor="ctr">
            <a:spAutoFit/>
          </a:bodyPr>
          <a:lstStyle/>
          <a:p>
            <a:pPr marL="685800" indent="-685800">
              <a:lnSpc>
                <a:spcPct val="150000"/>
              </a:lnSpc>
              <a:buFont typeface="Arial" pitchFamily="34" charset="0"/>
              <a:buChar char="•"/>
            </a:pPr>
            <a:r>
              <a:rPr lang="en-US" sz="4000" b="1" dirty="0">
                <a:solidFill>
                  <a:srgbClr val="000000"/>
                </a:solidFill>
                <a:latin typeface="Times New Roman" pitchFamily="18" charset="0"/>
                <a:ea typeface="Montserrat Bold"/>
                <a:cs typeface="Times New Roman" pitchFamily="18" charset="0"/>
                <a:sym typeface="Montserrat Bold"/>
              </a:rPr>
              <a:t>Les ports , </a:t>
            </a:r>
            <a:r>
              <a:rPr lang="en-US" sz="4000" b="1" dirty="0" err="1">
                <a:solidFill>
                  <a:srgbClr val="000000"/>
                </a:solidFill>
                <a:latin typeface="Times New Roman" pitchFamily="18" charset="0"/>
                <a:ea typeface="Montserrat Bold"/>
                <a:cs typeface="Times New Roman" pitchFamily="18" charset="0"/>
                <a:sym typeface="Montserrat Bold"/>
              </a:rPr>
              <a:t>maillons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essentiels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dans</a:t>
            </a:r>
            <a:r>
              <a:rPr lang="en-US" sz="4000" b="1" dirty="0">
                <a:solidFill>
                  <a:srgbClr val="000000"/>
                </a:solidFill>
                <a:latin typeface="Times New Roman" pitchFamily="18" charset="0"/>
                <a:ea typeface="Montserrat Bold"/>
                <a:cs typeface="Times New Roman" pitchFamily="18" charset="0"/>
                <a:sym typeface="Montserrat Bold"/>
              </a:rPr>
              <a:t> les </a:t>
            </a:r>
            <a:r>
              <a:rPr lang="en-US" sz="4000" b="1" dirty="0" err="1">
                <a:solidFill>
                  <a:srgbClr val="000000"/>
                </a:solidFill>
                <a:latin typeface="Times New Roman" pitchFamily="18" charset="0"/>
                <a:ea typeface="Montserrat Bold"/>
                <a:cs typeface="Times New Roman" pitchFamily="18" charset="0"/>
                <a:sym typeface="Montserrat Bold"/>
              </a:rPr>
              <a:t>échanges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internationaux</a:t>
            </a:r>
            <a:r>
              <a:rPr lang="en-US" sz="4000" b="1" dirty="0">
                <a:solidFill>
                  <a:srgbClr val="000000"/>
                </a:solidFill>
                <a:latin typeface="Times New Roman" pitchFamily="18" charset="0"/>
                <a:ea typeface="Montserrat Bold"/>
                <a:cs typeface="Times New Roman" pitchFamily="18" charset="0"/>
                <a:sym typeface="Montserrat Bold"/>
              </a:rPr>
              <a:t> et des </a:t>
            </a:r>
            <a:r>
              <a:rPr lang="en-US" sz="4000" b="1" dirty="0" err="1">
                <a:solidFill>
                  <a:srgbClr val="000000"/>
                </a:solidFill>
                <a:latin typeface="Times New Roman" pitchFamily="18" charset="0"/>
                <a:ea typeface="Montserrat Bold"/>
                <a:cs typeface="Times New Roman" pitchFamily="18" charset="0"/>
                <a:sym typeface="Montserrat Bold"/>
              </a:rPr>
              <a:t>chaines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logistiques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globales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nécessitent</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une</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modernisation</a:t>
            </a:r>
            <a:r>
              <a:rPr lang="en-US" sz="4000" b="1" dirty="0">
                <a:solidFill>
                  <a:srgbClr val="000000"/>
                </a:solidFill>
                <a:latin typeface="Times New Roman" pitchFamily="18" charset="0"/>
                <a:ea typeface="Montserrat Bold"/>
                <a:cs typeface="Times New Roman" pitchFamily="18" charset="0"/>
                <a:sym typeface="Montserrat Bold"/>
              </a:rPr>
              <a:t> face à la </a:t>
            </a:r>
            <a:r>
              <a:rPr lang="en-US" sz="4000" b="1" dirty="0" err="1">
                <a:solidFill>
                  <a:srgbClr val="000000"/>
                </a:solidFill>
                <a:latin typeface="Times New Roman" pitchFamily="18" charset="0"/>
                <a:ea typeface="Montserrat Bold"/>
                <a:cs typeface="Times New Roman" pitchFamily="18" charset="0"/>
                <a:sym typeface="Montserrat Bold"/>
              </a:rPr>
              <a:t>croissance</a:t>
            </a:r>
            <a:r>
              <a:rPr lang="en-US" sz="4000" b="1" dirty="0">
                <a:solidFill>
                  <a:srgbClr val="000000"/>
                </a:solidFill>
                <a:latin typeface="Times New Roman" pitchFamily="18" charset="0"/>
                <a:ea typeface="Montserrat Bold"/>
                <a:cs typeface="Times New Roman" pitchFamily="18" charset="0"/>
                <a:sym typeface="Montserrat Bold"/>
              </a:rPr>
              <a:t> des volumes, à la </a:t>
            </a:r>
            <a:r>
              <a:rPr lang="en-US" sz="4000" b="1" dirty="0" err="1">
                <a:solidFill>
                  <a:srgbClr val="000000"/>
                </a:solidFill>
                <a:latin typeface="Times New Roman" pitchFamily="18" charset="0"/>
                <a:ea typeface="Montserrat Bold"/>
                <a:cs typeface="Times New Roman" pitchFamily="18" charset="0"/>
                <a:sym typeface="Montserrat Bold"/>
              </a:rPr>
              <a:t>complexité</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logistique</a:t>
            </a:r>
            <a:r>
              <a:rPr lang="en-US" sz="4000" b="1" dirty="0">
                <a:solidFill>
                  <a:srgbClr val="000000"/>
                </a:solidFill>
                <a:latin typeface="Times New Roman" pitchFamily="18" charset="0"/>
                <a:ea typeface="Montserrat Bold"/>
                <a:cs typeface="Times New Roman" pitchFamily="18" charset="0"/>
                <a:sym typeface="Montserrat Bold"/>
              </a:rPr>
              <a:t>,</a:t>
            </a:r>
          </a:p>
          <a:p>
            <a:pPr marL="685800" indent="-685800">
              <a:lnSpc>
                <a:spcPct val="150000"/>
              </a:lnSpc>
              <a:buFont typeface="Arial" pitchFamily="34" charset="0"/>
              <a:buChar char="•"/>
            </a:pPr>
            <a:r>
              <a:rPr lang="en-US" sz="4000" b="1" dirty="0" err="1">
                <a:solidFill>
                  <a:srgbClr val="000000"/>
                </a:solidFill>
                <a:latin typeface="Times New Roman" pitchFamily="18" charset="0"/>
                <a:ea typeface="Montserrat Bold"/>
                <a:cs typeface="Times New Roman" pitchFamily="18" charset="0"/>
                <a:sym typeface="Montserrat Bold"/>
              </a:rPr>
              <a:t>Optimisation</a:t>
            </a:r>
            <a:r>
              <a:rPr lang="en-US" sz="4000" b="1" dirty="0">
                <a:solidFill>
                  <a:srgbClr val="000000"/>
                </a:solidFill>
                <a:latin typeface="Times New Roman" pitchFamily="18" charset="0"/>
                <a:ea typeface="Montserrat Bold"/>
                <a:cs typeface="Times New Roman" pitchFamily="18" charset="0"/>
                <a:sym typeface="Montserrat Bold"/>
              </a:rPr>
              <a:t> des flux, </a:t>
            </a:r>
            <a:r>
              <a:rPr lang="en-US" sz="4000" b="1" dirty="0" err="1">
                <a:solidFill>
                  <a:srgbClr val="000000"/>
                </a:solidFill>
                <a:latin typeface="Times New Roman" pitchFamily="18" charset="0"/>
                <a:ea typeface="Montserrat Bold"/>
                <a:cs typeface="Times New Roman" pitchFamily="18" charset="0"/>
                <a:sym typeface="Montserrat Bold"/>
              </a:rPr>
              <a:t>amélioration</a:t>
            </a:r>
            <a:r>
              <a:rPr lang="en-US" sz="4000" b="1" dirty="0">
                <a:solidFill>
                  <a:srgbClr val="000000"/>
                </a:solidFill>
                <a:latin typeface="Times New Roman" pitchFamily="18" charset="0"/>
                <a:ea typeface="Montserrat Bold"/>
                <a:cs typeface="Times New Roman" pitchFamily="18" charset="0"/>
                <a:sym typeface="Montserrat Bold"/>
              </a:rPr>
              <a:t> de la </a:t>
            </a:r>
            <a:r>
              <a:rPr lang="en-US" sz="4000" b="1" dirty="0" err="1">
                <a:solidFill>
                  <a:srgbClr val="000000"/>
                </a:solidFill>
                <a:latin typeface="Times New Roman" pitchFamily="18" charset="0"/>
                <a:ea typeface="Montserrat Bold"/>
                <a:cs typeface="Times New Roman" pitchFamily="18" charset="0"/>
                <a:sym typeface="Montserrat Bold"/>
              </a:rPr>
              <a:t>compétitivité</a:t>
            </a:r>
            <a:r>
              <a:rPr lang="en-US" sz="4000" b="1" dirty="0">
                <a:solidFill>
                  <a:srgbClr val="000000"/>
                </a:solidFill>
                <a:latin typeface="Times New Roman" pitchFamily="18" charset="0"/>
                <a:ea typeface="Montserrat Bold"/>
                <a:cs typeface="Times New Roman" pitchFamily="18" charset="0"/>
                <a:sym typeface="Montserrat Bold"/>
              </a:rPr>
              <a:t>, adoption des technologies </a:t>
            </a:r>
            <a:r>
              <a:rPr lang="en-US" sz="4000" b="1" dirty="0" err="1">
                <a:solidFill>
                  <a:srgbClr val="000000"/>
                </a:solidFill>
                <a:latin typeface="Times New Roman" pitchFamily="18" charset="0"/>
                <a:ea typeface="Montserrat Bold"/>
                <a:cs typeface="Times New Roman" pitchFamily="18" charset="0"/>
                <a:sym typeface="Montserrat Bold"/>
              </a:rPr>
              <a:t>sont</a:t>
            </a:r>
            <a:r>
              <a:rPr lang="en-US" sz="4000" b="1" dirty="0">
                <a:solidFill>
                  <a:srgbClr val="000000"/>
                </a:solidFill>
                <a:latin typeface="Times New Roman" pitchFamily="18" charset="0"/>
                <a:ea typeface="Montserrat Bold"/>
                <a:cs typeface="Times New Roman" pitchFamily="18" charset="0"/>
                <a:sym typeface="Montserrat Bold"/>
              </a:rPr>
              <a:t> les </a:t>
            </a:r>
            <a:r>
              <a:rPr lang="en-US" sz="4000" b="1" dirty="0" err="1">
                <a:solidFill>
                  <a:srgbClr val="000000"/>
                </a:solidFill>
                <a:latin typeface="Times New Roman" pitchFamily="18" charset="0"/>
                <a:ea typeface="Montserrat Bold"/>
                <a:cs typeface="Times New Roman" pitchFamily="18" charset="0"/>
                <a:sym typeface="Montserrat Bold"/>
              </a:rPr>
              <a:t>défis</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clés</a:t>
            </a:r>
            <a:r>
              <a:rPr lang="en-US" sz="4000" b="1" dirty="0">
                <a:solidFill>
                  <a:srgbClr val="000000"/>
                </a:solidFill>
                <a:latin typeface="Times New Roman" pitchFamily="18" charset="0"/>
                <a:ea typeface="Montserrat Bold"/>
                <a:cs typeface="Times New Roman" pitchFamily="18" charset="0"/>
                <a:sym typeface="Montserrat Bold"/>
              </a:rPr>
              <a:t> pour </a:t>
            </a:r>
            <a:r>
              <a:rPr lang="en-US" sz="4000" b="1" dirty="0" err="1">
                <a:solidFill>
                  <a:srgbClr val="000000"/>
                </a:solidFill>
                <a:latin typeface="Times New Roman" pitchFamily="18" charset="0"/>
                <a:ea typeface="Montserrat Bold"/>
                <a:cs typeface="Times New Roman" pitchFamily="18" charset="0"/>
                <a:sym typeface="Montserrat Bold"/>
              </a:rPr>
              <a:t>une</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modernisation</a:t>
            </a:r>
            <a:r>
              <a:rPr lang="en-US" sz="4000" b="1" dirty="0">
                <a:solidFill>
                  <a:srgbClr val="000000"/>
                </a:solidFill>
                <a:latin typeface="Times New Roman" pitchFamily="18" charset="0"/>
                <a:ea typeface="Montserrat Bold"/>
                <a:cs typeface="Times New Roman" pitchFamily="18" charset="0"/>
                <a:sym typeface="Montserrat Bold"/>
              </a:rPr>
              <a:t> </a:t>
            </a:r>
            <a:r>
              <a:rPr lang="en-US" sz="4000" b="1" dirty="0" err="1">
                <a:solidFill>
                  <a:srgbClr val="000000"/>
                </a:solidFill>
                <a:latin typeface="Times New Roman" pitchFamily="18" charset="0"/>
                <a:ea typeface="Montserrat Bold"/>
                <a:cs typeface="Times New Roman" pitchFamily="18" charset="0"/>
                <a:sym typeface="Montserrat Bold"/>
              </a:rPr>
              <a:t>numérique</a:t>
            </a:r>
            <a:r>
              <a:rPr lang="en-US" sz="4000" b="1" dirty="0">
                <a:solidFill>
                  <a:srgbClr val="000000"/>
                </a:solidFill>
                <a:latin typeface="Times New Roman" pitchFamily="18" charset="0"/>
                <a:ea typeface="Montserrat Bold"/>
                <a:cs typeface="Times New Roman" pitchFamily="18" charset="0"/>
                <a:sym typeface="Montserrat Bold"/>
              </a:rPr>
              <a:t> du port </a:t>
            </a:r>
            <a:r>
              <a:rPr lang="en-US" sz="4000" b="1" dirty="0" err="1">
                <a:solidFill>
                  <a:srgbClr val="000000"/>
                </a:solidFill>
                <a:latin typeface="Times New Roman" pitchFamily="18" charset="0"/>
                <a:ea typeface="Montserrat Bold"/>
                <a:cs typeface="Times New Roman" pitchFamily="18" charset="0"/>
                <a:sym typeface="Montserrat Bold"/>
              </a:rPr>
              <a:t>d’Annaba</a:t>
            </a:r>
            <a:endParaRPr lang="en-US" sz="4000" b="1" dirty="0">
              <a:solidFill>
                <a:srgbClr val="000000"/>
              </a:solidFill>
              <a:latin typeface="Times New Roman" pitchFamily="18" charset="0"/>
              <a:ea typeface="Montserrat Bold"/>
              <a:cs typeface="Times New Roman" pitchFamily="18" charset="0"/>
              <a:sym typeface="Montserrat Bold"/>
            </a:endParaRPr>
          </a:p>
          <a:p>
            <a:pPr algn="ctr">
              <a:lnSpc>
                <a:spcPct val="150000"/>
              </a:lnSpc>
              <a:spcBef>
                <a:spcPct val="0"/>
              </a:spcBef>
            </a:pPr>
            <a:endParaRPr sz="46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0" fill="hold"/>
                                        <p:tgtEl>
                                          <p:spTgt spid="16"/>
                                        </p:tgtEl>
                                        <p:attrNameLst>
                                          <p:attrName>ppt_x</p:attrName>
                                        </p:attrNameLst>
                                      </p:cBhvr>
                                      <p:tavLst>
                                        <p:tav tm="0">
                                          <p:val>
                                            <p:strVal val="#ppt_x"/>
                                          </p:val>
                                        </p:tav>
                                        <p:tav tm="100000">
                                          <p:val>
                                            <p:strVal val="#ppt_x"/>
                                          </p:val>
                                        </p:tav>
                                      </p:tavLst>
                                    </p:anim>
                                    <p:anim calcmode="lin" valueType="num">
                                      <p:cBhvr additive="base">
                                        <p:cTn id="1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00444"/>
            <a:ext cx="18288000" cy="1323437"/>
          </a:xfrm>
          <a:prstGeom prst="rect">
            <a:avLst/>
          </a:prstGeom>
        </p:spPr>
        <p:txBody>
          <a:bodyPr wrap="square" lIns="91439" tIns="45719" rIns="91439" bIns="45719">
            <a:spAutoFit/>
          </a:bodyPr>
          <a:lstStyle/>
          <a:p>
            <a:pPr algn="ctr"/>
            <a:r>
              <a:rPr lang="fr-FR" sz="4000" b="1" u="sng" dirty="0">
                <a:solidFill>
                  <a:schemeClr val="accent4">
                    <a:lumMod val="75000"/>
                  </a:schemeClr>
                </a:solidFill>
                <a:latin typeface="Times New Roman" pitchFamily="18" charset="0"/>
                <a:cs typeface="Times New Roman" pitchFamily="18" charset="0"/>
              </a:rPr>
              <a:t>VERS LA TRANSFORMATION DIGITALE DU TERMINAL </a:t>
            </a:r>
          </a:p>
          <a:p>
            <a:pPr algn="ctr"/>
            <a:r>
              <a:rPr lang="fr-FR" sz="4000" b="1" u="sng" dirty="0">
                <a:solidFill>
                  <a:schemeClr val="accent4">
                    <a:lumMod val="75000"/>
                  </a:schemeClr>
                </a:solidFill>
                <a:latin typeface="Times New Roman" pitchFamily="18" charset="0"/>
                <a:cs typeface="Times New Roman" pitchFamily="18" charset="0"/>
              </a:rPr>
              <a:t>À CONTENEURS DU PORT D’ANNABA </a:t>
            </a:r>
          </a:p>
        </p:txBody>
      </p:sp>
      <p:sp>
        <p:nvSpPr>
          <p:cNvPr id="3" name="Espace réservé du contenu 2"/>
          <p:cNvSpPr txBox="1">
            <a:spLocks/>
          </p:cNvSpPr>
          <p:nvPr/>
        </p:nvSpPr>
        <p:spPr>
          <a:xfrm>
            <a:off x="457200" y="2171700"/>
            <a:ext cx="17830800" cy="4800600"/>
          </a:xfrm>
          <a:prstGeom prst="rect">
            <a:avLst/>
          </a:prstGeom>
        </p:spPr>
        <p:txBody>
          <a:bodyPr lIns="91439" tIns="45719" rIns="91439" bIns="45719"/>
          <a:lstStyle/>
          <a:p>
            <a:pPr marL="571500" indent="-571500">
              <a:lnSpc>
                <a:spcPct val="150000"/>
              </a:lnSpc>
              <a:spcBef>
                <a:spcPts val="1036"/>
              </a:spcBef>
              <a:buClr>
                <a:schemeClr val="tx1"/>
              </a:buClr>
              <a:buSzPct val="85000"/>
              <a:buFont typeface="Wingdings" pitchFamily="2" charset="2"/>
              <a:buChar char="v"/>
            </a:pPr>
            <a:r>
              <a:rPr lang="fr-FR" sz="4000" dirty="0">
                <a:latin typeface="Times New Roman" pitchFamily="18" charset="0"/>
                <a:cs typeface="Times New Roman" pitchFamily="18" charset="0"/>
              </a:rPr>
              <a:t>Les différents systèmes d’information utilisés dans les opérations portuaires </a:t>
            </a:r>
          </a:p>
          <a:p>
            <a:pPr marL="571500" indent="-571500">
              <a:lnSpc>
                <a:spcPct val="150000"/>
              </a:lnSpc>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  Internet of </a:t>
            </a:r>
            <a:r>
              <a:rPr lang="fr-FR" sz="4000" dirty="0" err="1">
                <a:latin typeface="Times New Roman" pitchFamily="18" charset="0"/>
                <a:cs typeface="Times New Roman" pitchFamily="18" charset="0"/>
              </a:rPr>
              <a:t>thing</a:t>
            </a:r>
            <a:r>
              <a:rPr lang="fr-FR" sz="4000" dirty="0">
                <a:latin typeface="Times New Roman" pitchFamily="18" charset="0"/>
                <a:cs typeface="Times New Roman" pitchFamily="18" charset="0"/>
              </a:rPr>
              <a:t> </a:t>
            </a:r>
          </a:p>
          <a:p>
            <a:pPr marL="571500" indent="-571500">
              <a:lnSpc>
                <a:spcPct val="150000"/>
              </a:lnSpc>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  SAP </a:t>
            </a:r>
          </a:p>
          <a:p>
            <a:pPr marL="571500" indent="-571500">
              <a:lnSpc>
                <a:spcPct val="150000"/>
              </a:lnSpc>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Navis</a:t>
            </a:r>
            <a:r>
              <a:rPr lang="fr-FR" sz="4000" dirty="0">
                <a:latin typeface="Times New Roman" pitchFamily="18" charset="0"/>
                <a:cs typeface="Times New Roman" pitchFamily="18" charset="0"/>
              </a:rPr>
              <a:t> N4</a:t>
            </a:r>
          </a:p>
        </p:txBody>
      </p:sp>
      <p:sp>
        <p:nvSpPr>
          <p:cNvPr id="36866" name="AutoShape 2" descr="Équipement de manutention de conteneurs en un coup d'œil."/>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
        <p:nvSpPr>
          <p:cNvPr id="36868" name="AutoShape 4" descr="Équipement de manutention de conteneurs en un coup d'œil."/>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
        <p:nvSpPr>
          <p:cNvPr id="36870" name="AutoShape 6" descr="Équipement de manutention de conteneurs en un coup d'œil."/>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
        <p:nvSpPr>
          <p:cNvPr id="36872" name="AutoShape 8" descr="Équipement de manutention de conteneurs en un coup d'œil."/>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33400" y="-38100"/>
            <a:ext cx="17297400" cy="1143000"/>
          </a:xfrm>
          <a:prstGeom prst="rect">
            <a:avLst/>
          </a:prstGeom>
        </p:spPr>
        <p:txBody>
          <a:bodyPr lIns="91439" tIns="45719" rIns="91439" bIns="45719">
            <a:noAutofit/>
          </a:bodyPr>
          <a:lstStyle/>
          <a:p>
            <a:pPr algn="ctr">
              <a:lnSpc>
                <a:spcPct val="150000"/>
              </a:lnSpc>
              <a:spcBef>
                <a:spcPct val="0"/>
              </a:spcBef>
            </a:pPr>
            <a:r>
              <a:rPr lang="fr-FR" sz="4000" b="1" u="sng" dirty="0">
                <a:solidFill>
                  <a:schemeClr val="accent4">
                    <a:lumMod val="75000"/>
                  </a:schemeClr>
                </a:solidFill>
                <a:latin typeface="Times New Roman" pitchFamily="18" charset="0"/>
                <a:cs typeface="Times New Roman" pitchFamily="18" charset="0"/>
              </a:rPr>
              <a:t>MODERNISATION ET DEGITALISATION DU TERMINAL  À </a:t>
            </a:r>
          </a:p>
          <a:p>
            <a:pPr algn="ctr">
              <a:lnSpc>
                <a:spcPct val="150000"/>
              </a:lnSpc>
              <a:spcBef>
                <a:spcPct val="0"/>
              </a:spcBef>
            </a:pPr>
            <a:r>
              <a:rPr lang="fr-FR" sz="4000" b="1" u="sng" dirty="0">
                <a:solidFill>
                  <a:schemeClr val="accent4">
                    <a:lumMod val="75000"/>
                  </a:schemeClr>
                </a:solidFill>
                <a:latin typeface="Times New Roman" pitchFamily="18" charset="0"/>
                <a:cs typeface="Times New Roman" pitchFamily="18" charset="0"/>
              </a:rPr>
              <a:t>CONTENEURS DU PORT D’ANNABA </a:t>
            </a:r>
            <a:endParaRPr lang="fr-FR" sz="4000" b="1" u="sng" dirty="0">
              <a:solidFill>
                <a:schemeClr val="accent4">
                  <a:lumMod val="75000"/>
                </a:schemeClr>
              </a:solidFill>
              <a:effectLst>
                <a:glow rad="63500">
                  <a:schemeClr val="accent2">
                    <a:satMod val="175000"/>
                    <a:alpha val="40000"/>
                  </a:schemeClr>
                </a:glow>
              </a:effectLst>
              <a:latin typeface="Times New Roman" pitchFamily="18" charset="0"/>
              <a:ea typeface="+mj-ea"/>
              <a:cs typeface="Times New Roman" pitchFamily="18" charset="0"/>
            </a:endParaRPr>
          </a:p>
        </p:txBody>
      </p:sp>
      <p:sp>
        <p:nvSpPr>
          <p:cNvPr id="3" name="Espace réservé du contenu 2"/>
          <p:cNvSpPr txBox="1">
            <a:spLocks/>
          </p:cNvSpPr>
          <p:nvPr/>
        </p:nvSpPr>
        <p:spPr>
          <a:xfrm>
            <a:off x="533400" y="2781300"/>
            <a:ext cx="17373600" cy="6438900"/>
          </a:xfrm>
          <a:prstGeom prst="rect">
            <a:avLst/>
          </a:prstGeom>
        </p:spPr>
        <p:txBody>
          <a:bodyPr lIns="91439" tIns="45719" rIns="91439" bIns="45719"/>
          <a:lstStyle/>
          <a:p>
            <a:pPr algn="ctr">
              <a:lnSpc>
                <a:spcPct val="150000"/>
              </a:lnSpc>
              <a:spcBef>
                <a:spcPts val="1036"/>
              </a:spcBef>
              <a:buClr>
                <a:schemeClr val="accent1"/>
              </a:buClr>
              <a:buSzPct val="85000"/>
            </a:pPr>
            <a:r>
              <a:rPr lang="fr-FR" sz="4000" dirty="0">
                <a:latin typeface="Times New Roman" pitchFamily="18" charset="0"/>
                <a:cs typeface="Times New Roman" pitchFamily="18" charset="0"/>
              </a:rPr>
              <a:t>Afin d’assurer une meilleure liaison optimale, et efficace entre les différentes opérations du terminal à conteneurs , le port d’Annaba a adopté la technologie « pointage à distance » en remplacement du pointage</a:t>
            </a:r>
          </a:p>
          <a:p>
            <a:pPr marL="489846" indent="-489846" algn="ctr">
              <a:lnSpc>
                <a:spcPct val="150000"/>
              </a:lnSpc>
              <a:spcBef>
                <a:spcPts val="1036"/>
              </a:spcBef>
              <a:buClr>
                <a:schemeClr val="accent1"/>
              </a:buClr>
              <a:buSzPct val="85000"/>
            </a:pPr>
            <a:r>
              <a:rPr lang="fr-FR" sz="4000" dirty="0">
                <a:latin typeface="Times New Roman" pitchFamily="18" charset="0"/>
                <a:cs typeface="Times New Roman" pitchFamily="18" charset="0"/>
              </a:rPr>
              <a:t>     manuel (février 2025)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anim calcmode="discrete" valueType="clr">
                                      <p:cBhvr override="childStyle">
                                        <p:cTn id="1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gtEl>
                                        <p:attrNameLst>
                                          <p:attrName>fillcolor</p:attrName>
                                        </p:attrNameLst>
                                      </p:cBhvr>
                                      <p:tavLst>
                                        <p:tav tm="0">
                                          <p:val>
                                            <p:clrVal>
                                              <a:schemeClr val="accent2"/>
                                            </p:clrVal>
                                          </p:val>
                                        </p:tav>
                                        <p:tav tm="50000">
                                          <p:val>
                                            <p:clrVal>
                                              <a:schemeClr val="hlink"/>
                                            </p:clrVal>
                                          </p:val>
                                        </p:tav>
                                      </p:tavLst>
                                    </p:anim>
                                    <p:set>
                                      <p:cBhvr>
                                        <p:cTn id="18"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15773400" cy="2354262"/>
          </a:xfrm>
          <a:prstGeom prst="rect">
            <a:avLst/>
          </a:prstGeom>
        </p:spPr>
        <p:txBody>
          <a:bodyPr lIns="91439" tIns="45719" rIns="91439" bIns="45719"/>
          <a:lstStyle/>
          <a:p>
            <a:pPr algn="ctr">
              <a:spcBef>
                <a:spcPct val="0"/>
              </a:spcBef>
            </a:pPr>
            <a:r>
              <a:rPr lang="fr-FR" sz="4400" b="1" u="sng" dirty="0">
                <a:solidFill>
                  <a:schemeClr val="accent4">
                    <a:lumMod val="75000"/>
                  </a:schemeClr>
                </a:solidFill>
                <a:latin typeface="Times New Roman" pitchFamily="18" charset="0"/>
                <a:cs typeface="Times New Roman" pitchFamily="18" charset="0"/>
              </a:rPr>
              <a:t>ATTENTES DE CETTE TECHNOLOGIE </a:t>
            </a:r>
          </a:p>
        </p:txBody>
      </p:sp>
      <p:sp>
        <p:nvSpPr>
          <p:cNvPr id="3" name="Espace réservé du contenu 2"/>
          <p:cNvSpPr txBox="1">
            <a:spLocks/>
          </p:cNvSpPr>
          <p:nvPr/>
        </p:nvSpPr>
        <p:spPr>
          <a:xfrm>
            <a:off x="533400" y="2171700"/>
            <a:ext cx="17068800" cy="6248400"/>
          </a:xfrm>
          <a:prstGeom prst="rect">
            <a:avLst/>
          </a:prstGeom>
        </p:spPr>
        <p:txBody>
          <a:bodyPr lIns="91439" tIns="45719" rIns="91439" bIns="45719">
            <a:noAutofit/>
          </a:bodyPr>
          <a:lstStyle/>
          <a:p>
            <a:pPr marL="489846" indent="-489846">
              <a:spcBef>
                <a:spcPts val="1036"/>
              </a:spcBef>
              <a:buClr>
                <a:schemeClr val="accent1"/>
              </a:buClr>
              <a:buSzPct val="85000"/>
            </a:pPr>
            <a:r>
              <a:rPr lang="fr-FR" sz="4000" dirty="0">
                <a:latin typeface="Times New Roman" pitchFamily="18" charset="0"/>
                <a:cs typeface="Times New Roman" pitchFamily="18" charset="0"/>
              </a:rPr>
              <a:t>Le pointage à distance permet :</a:t>
            </a:r>
          </a:p>
          <a:p>
            <a:pPr marL="685800" indent="-685800">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Amélioration de la précision et de la productivité </a:t>
            </a:r>
          </a:p>
          <a:p>
            <a:pPr marL="685800" indent="-685800">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Optimisation de la traçabilité et du suivi des opérations </a:t>
            </a:r>
          </a:p>
          <a:p>
            <a:pPr marL="685800" indent="-685800">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Supervision des zones de stockage                                </a:t>
            </a:r>
          </a:p>
          <a:p>
            <a:pPr marL="685800" indent="-685800">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Élimination des erreurs humaines </a:t>
            </a:r>
          </a:p>
          <a:p>
            <a:pPr marL="685800" indent="-685800">
              <a:spcBef>
                <a:spcPts val="1036"/>
              </a:spcBef>
              <a:buClr>
                <a:schemeClr val="tx1"/>
              </a:buClr>
              <a:buSzPct val="85000"/>
              <a:buFont typeface="Wingdings" pitchFamily="2" charset="2"/>
              <a:buChar char="ü"/>
            </a:pPr>
            <a:r>
              <a:rPr lang="fr-FR" sz="4000" dirty="0">
                <a:latin typeface="Times New Roman" pitchFamily="18" charset="0"/>
                <a:cs typeface="Times New Roman" pitchFamily="18" charset="0"/>
              </a:rPr>
              <a:t>Diminution du temps de traitement des conteneurs </a:t>
            </a:r>
          </a:p>
          <a:p>
            <a:pPr>
              <a:spcBef>
                <a:spcPts val="1036"/>
              </a:spcBef>
              <a:buClr>
                <a:schemeClr val="tx1"/>
              </a:buClr>
              <a:buSzPct val="85000"/>
            </a:pPr>
            <a:endParaRPr lang="fr-FR" sz="40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28600" y="-190500"/>
            <a:ext cx="17449800" cy="1828800"/>
          </a:xfrm>
          <a:prstGeom prst="rect">
            <a:avLst/>
          </a:prstGeom>
        </p:spPr>
        <p:txBody>
          <a:bodyPr lIns="91439" tIns="45719" rIns="91439" bIns="45719">
            <a:noAutofit/>
          </a:bodyPr>
          <a:lstStyle/>
          <a:p>
            <a:pPr algn="ctr">
              <a:lnSpc>
                <a:spcPct val="150000"/>
              </a:lnSpc>
              <a:spcBef>
                <a:spcPct val="0"/>
              </a:spcBef>
            </a:pPr>
            <a:endParaRPr lang="fr-FR" sz="4000" b="1" u="sng" dirty="0">
              <a:solidFill>
                <a:schemeClr val="accent4">
                  <a:lumMod val="75000"/>
                </a:schemeClr>
              </a:solidFill>
              <a:latin typeface="Times New Roman" pitchFamily="18" charset="0"/>
              <a:cs typeface="Times New Roman" pitchFamily="18" charset="0"/>
            </a:endParaRPr>
          </a:p>
          <a:p>
            <a:pPr algn="ctr">
              <a:lnSpc>
                <a:spcPct val="150000"/>
              </a:lnSpc>
              <a:spcBef>
                <a:spcPct val="0"/>
              </a:spcBef>
            </a:pPr>
            <a:r>
              <a:rPr lang="fr-FR" sz="4000" b="1" u="sng" dirty="0">
                <a:solidFill>
                  <a:schemeClr val="accent4">
                    <a:lumMod val="75000"/>
                  </a:schemeClr>
                </a:solidFill>
                <a:latin typeface="Times New Roman" pitchFamily="18" charset="0"/>
                <a:cs typeface="Times New Roman" pitchFamily="18" charset="0"/>
              </a:rPr>
              <a:t>UNE RÉVOLUTION TECHNOLOGIQUE DANS LE TRAITEMENT DES CONTENEURS AU PORT D’ANNABA (DP WORD )</a:t>
            </a:r>
          </a:p>
        </p:txBody>
      </p:sp>
      <p:sp>
        <p:nvSpPr>
          <p:cNvPr id="3" name="Espace réservé du contenu 2"/>
          <p:cNvSpPr txBox="1">
            <a:spLocks/>
          </p:cNvSpPr>
          <p:nvPr/>
        </p:nvSpPr>
        <p:spPr>
          <a:xfrm>
            <a:off x="304800" y="2446336"/>
            <a:ext cx="17297400" cy="5135564"/>
          </a:xfrm>
          <a:prstGeom prst="rect">
            <a:avLst/>
          </a:prstGeom>
        </p:spPr>
        <p:txBody>
          <a:bodyPr lIns="91439" tIns="45719" rIns="91439" bIns="45719"/>
          <a:lstStyle/>
          <a:p>
            <a:pPr algn="ctr">
              <a:lnSpc>
                <a:spcPct val="150000"/>
              </a:lnSpc>
              <a:spcBef>
                <a:spcPts val="1036"/>
              </a:spcBef>
              <a:buClr>
                <a:schemeClr val="accent1"/>
              </a:buClr>
              <a:buSzPct val="85000"/>
            </a:pPr>
            <a:endParaRPr lang="fr-FR" sz="4000" dirty="0">
              <a:latin typeface="Times New Roman" pitchFamily="18" charset="0"/>
              <a:cs typeface="Times New Roman" pitchFamily="18" charset="0"/>
            </a:endParaRPr>
          </a:p>
          <a:p>
            <a:pPr algn="ctr">
              <a:lnSpc>
                <a:spcPct val="150000"/>
              </a:lnSpc>
              <a:spcBef>
                <a:spcPts val="1036"/>
              </a:spcBef>
              <a:buClr>
                <a:schemeClr val="accent1"/>
              </a:buClr>
              <a:buSzPct val="85000"/>
            </a:pPr>
            <a:r>
              <a:rPr lang="fr-FR" sz="4000" dirty="0">
                <a:latin typeface="Times New Roman" pitchFamily="18" charset="0"/>
                <a:cs typeface="Times New Roman" pitchFamily="18" charset="0"/>
              </a:rPr>
              <a:t>Le terminal à conteneurs du port d’Annaba vise a intégrer des avantages technologiques afin d’accroitre sa performance opérationnelle, d’optimiser les flux logistiques et d’automatiser le suivi des conteneurs basé sur un système de reconnaissance optique et d’intelligence artificielle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95536" y="260651"/>
            <a:ext cx="17282864" cy="6120680"/>
          </a:xfrm>
          <a:prstGeom prst="rect">
            <a:avLst/>
          </a:prstGeom>
        </p:spPr>
        <p:txBody>
          <a:bodyPr lIns="91439" tIns="45719" rIns="91439" bIns="45719"/>
          <a:lstStyle/>
          <a:p>
            <a:pPr algn="ctr">
              <a:lnSpc>
                <a:spcPct val="150000"/>
              </a:lnSpc>
              <a:spcBef>
                <a:spcPts val="1036"/>
              </a:spcBef>
              <a:buClr>
                <a:schemeClr val="accent1"/>
              </a:buClr>
              <a:buSzPct val="85000"/>
            </a:pPr>
            <a:r>
              <a:rPr lang="fr-FR" sz="4400" dirty="0">
                <a:latin typeface="Times New Roman" pitchFamily="18" charset="0"/>
                <a:cs typeface="Times New Roman" pitchFamily="18" charset="0"/>
              </a:rPr>
              <a:t>    </a:t>
            </a:r>
            <a:r>
              <a:rPr lang="fr-FR" sz="4000" dirty="0">
                <a:latin typeface="Times New Roman" pitchFamily="18" charset="0"/>
                <a:cs typeface="Times New Roman" pitchFamily="18" charset="0"/>
              </a:rPr>
              <a:t>Ce système est composé de camera optique de caractère OCR , capable de lire et d’enregistrer automatiquement et en temps réel les numéro d’identification des conteneurs ainsi que leurs emplacements et transmettre l’information sur un système connecté du terminal à conteneurs </a:t>
            </a:r>
          </a:p>
        </p:txBody>
      </p:sp>
      <p:pic>
        <p:nvPicPr>
          <p:cNvPr id="3" name="Image 2" descr="C:\Users\NARIMENE\Desktop\img_03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305300"/>
            <a:ext cx="10865768" cy="4991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16611600" cy="1143000"/>
          </a:xfrm>
          <a:prstGeom prst="rect">
            <a:avLst/>
          </a:prstGeom>
        </p:spPr>
        <p:txBody>
          <a:bodyPr lIns="91439" tIns="45719" rIns="91439" bIns="45719">
            <a:noAutofit/>
          </a:bodyPr>
          <a:lstStyle/>
          <a:p>
            <a:pPr algn="ctr">
              <a:spcBef>
                <a:spcPct val="0"/>
              </a:spcBef>
            </a:pPr>
            <a:r>
              <a:rPr lang="fr-FR" sz="4400" b="1" u="sng" dirty="0">
                <a:solidFill>
                  <a:schemeClr val="accent4">
                    <a:lumMod val="75000"/>
                  </a:schemeClr>
                </a:solidFill>
                <a:latin typeface="Times New Roman" pitchFamily="18" charset="0"/>
                <a:cs typeface="Times New Roman" pitchFamily="18" charset="0"/>
              </a:rPr>
              <a:t>ATTENTES  ET OBJECTIFS DE CETTE TECHNOLOGIE </a:t>
            </a:r>
          </a:p>
        </p:txBody>
      </p:sp>
      <p:sp>
        <p:nvSpPr>
          <p:cNvPr id="3" name="Espace réservé du contenu 2"/>
          <p:cNvSpPr txBox="1">
            <a:spLocks/>
          </p:cNvSpPr>
          <p:nvPr/>
        </p:nvSpPr>
        <p:spPr>
          <a:xfrm>
            <a:off x="457200" y="1600202"/>
            <a:ext cx="17449800" cy="4762498"/>
          </a:xfrm>
          <a:prstGeom prst="rect">
            <a:avLst/>
          </a:prstGeom>
        </p:spPr>
        <p:txBody>
          <a:bodyPr lIns="91439" tIns="45719" rIns="91439" bIns="45719">
            <a:noAutofit/>
          </a:bodyPr>
          <a:lstStyle/>
          <a:p>
            <a:pPr marL="685800" indent="-685800">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La contribution au passage vers un terminal à conteneurs intelligent et interconnecté </a:t>
            </a:r>
          </a:p>
          <a:p>
            <a:pPr marL="685800" indent="-685800">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Standardisation des opérations portuaires</a:t>
            </a:r>
          </a:p>
          <a:p>
            <a:pPr marL="685800" indent="-685800">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Diminution des coûts opérationnels </a:t>
            </a:r>
          </a:p>
          <a:p>
            <a:pPr marL="685800" indent="-685800">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Augmentation La contribution au passage vers un terminal à conteneurs intelligent et interconnecté de la cadence des conteneurs traités</a:t>
            </a:r>
          </a:p>
          <a:p>
            <a:pPr marL="685800" indent="-685800">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Informatisation des données d’entrée </a:t>
            </a:r>
          </a:p>
          <a:p>
            <a:pPr>
              <a:spcBef>
                <a:spcPts val="1036"/>
              </a:spcBef>
              <a:buClr>
                <a:schemeClr val="tx1"/>
              </a:buClr>
              <a:buSzPct val="85000"/>
            </a:pPr>
            <a:endParaRPr lang="fr-FR" sz="5400" b="1" dirty="0">
              <a:latin typeface="+mj-lt"/>
            </a:endParaRPr>
          </a:p>
          <a:p>
            <a:pPr marL="685800" indent="-685800">
              <a:spcBef>
                <a:spcPts val="1036"/>
              </a:spcBef>
              <a:buClr>
                <a:schemeClr val="tx1"/>
              </a:buClr>
              <a:buSzPct val="85000"/>
              <a:buFont typeface="Arial" pitchFamily="34" charset="0"/>
              <a:buChar char="•"/>
            </a:pPr>
            <a:endParaRPr lang="fr-FR" sz="5400" b="1" dirty="0">
              <a:latin typeface="+mj-lt"/>
            </a:endParaRPr>
          </a:p>
          <a:p>
            <a:pPr marL="489846" indent="-489846">
              <a:spcBef>
                <a:spcPts val="1036"/>
              </a:spcBef>
              <a:buClr>
                <a:schemeClr val="accent1"/>
              </a:buClr>
              <a:buSzPct val="85000"/>
              <a:buFont typeface="Wingdings 2"/>
              <a:buChar char=""/>
            </a:pPr>
            <a:endParaRPr lang="fr-FR" sz="54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p:cNvPicPr>
          <p:nvPr/>
        </p:nvPicPr>
        <p:blipFill>
          <a:blip r:embed="rId2" cstate="print"/>
          <a:stretch>
            <a:fillRect/>
          </a:stretch>
        </p:blipFill>
        <p:spPr>
          <a:xfrm>
            <a:off x="9829800" y="4180974"/>
            <a:ext cx="7162800" cy="4876800"/>
          </a:xfrm>
          <a:prstGeom prst="rect">
            <a:avLst/>
          </a:prstGeom>
          <a:ln>
            <a:noFill/>
          </a:ln>
          <a:effectLst>
            <a:outerShdw blurRad="292100" dist="139700" dir="2700000" algn="tl" rotWithShape="0">
              <a:srgbClr val="333333">
                <a:alpha val="65000"/>
              </a:srgbClr>
            </a:outerShdw>
          </a:effectLst>
        </p:spPr>
      </p:pic>
      <p:pic>
        <p:nvPicPr>
          <p:cNvPr id="3"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647700"/>
            <a:ext cx="10744200" cy="2895600"/>
          </a:xfrm>
          <a:prstGeom prst="ellipse">
            <a:avLst/>
          </a:prstGeom>
          <a:ln>
            <a:noFill/>
          </a:ln>
          <a:effectLst>
            <a:softEdge rad="112500"/>
          </a:effectLst>
        </p:spPr>
      </p:pic>
      <p:pic>
        <p:nvPicPr>
          <p:cNvPr id="4" name="Image 3" descr="https://www.hyportalcrane.com/tyre-wheel-gantry-cran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578" y="4180974"/>
            <a:ext cx="7018422" cy="4848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16687800" cy="1143000"/>
          </a:xfrm>
          <a:prstGeom prst="rect">
            <a:avLst/>
          </a:prstGeom>
        </p:spPr>
        <p:txBody>
          <a:bodyPr lIns="91439" tIns="45719" rIns="91439" bIns="45719">
            <a:noAutofit/>
          </a:bodyPr>
          <a:lstStyle/>
          <a:p>
            <a:pPr algn="ctr">
              <a:spcBef>
                <a:spcPct val="0"/>
              </a:spcBef>
            </a:pPr>
            <a:r>
              <a:rPr lang="fr-FR" sz="4800" b="1" u="sng" dirty="0">
                <a:solidFill>
                  <a:schemeClr val="accent4">
                    <a:lumMod val="75000"/>
                  </a:schemeClr>
                </a:solidFill>
                <a:latin typeface="Times New Roman" pitchFamily="18" charset="0"/>
                <a:cs typeface="Times New Roman" pitchFamily="18" charset="0"/>
              </a:rPr>
              <a:t>MISE EN PLACE D’UN ERP TOS</a:t>
            </a:r>
          </a:p>
        </p:txBody>
      </p:sp>
      <p:sp>
        <p:nvSpPr>
          <p:cNvPr id="3" name="Espace réservé du contenu 2"/>
          <p:cNvSpPr txBox="1">
            <a:spLocks/>
          </p:cNvSpPr>
          <p:nvPr/>
        </p:nvSpPr>
        <p:spPr>
          <a:xfrm>
            <a:off x="457200" y="1600202"/>
            <a:ext cx="17449800" cy="8496298"/>
          </a:xfrm>
          <a:prstGeom prst="rect">
            <a:avLst/>
          </a:prstGeom>
        </p:spPr>
        <p:txBody>
          <a:bodyPr lIns="91439" tIns="45719" rIns="91439" bIns="45719"/>
          <a:lstStyle/>
          <a:p>
            <a:pPr marL="489846" indent="-489846">
              <a:lnSpc>
                <a:spcPct val="150000"/>
              </a:lnSpc>
              <a:spcBef>
                <a:spcPts val="1036"/>
              </a:spcBef>
              <a:buClr>
                <a:schemeClr val="tx1"/>
              </a:buClr>
              <a:buSzPct val="85000"/>
              <a:buFont typeface="Wingdings 2"/>
              <a:buChar char=""/>
            </a:pPr>
            <a:r>
              <a:rPr lang="fr-FR" sz="4000" dirty="0">
                <a:latin typeface="Times New Roman" pitchFamily="18" charset="0"/>
                <a:cs typeface="Times New Roman" pitchFamily="18" charset="0"/>
              </a:rPr>
              <a:t>Assure la gestion du terminal à conteneurs, connecté au système OCR et fournis :</a:t>
            </a:r>
          </a:p>
          <a:p>
            <a:pPr marL="571500" indent="-571500">
              <a:lnSpc>
                <a:spcPct val="150000"/>
              </a:lnSpc>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La planification des escales </a:t>
            </a:r>
          </a:p>
          <a:p>
            <a:pPr marL="571500" indent="-571500">
              <a:lnSpc>
                <a:spcPct val="150000"/>
              </a:lnSpc>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Planification des opérations de chargement et de déchargement</a:t>
            </a:r>
          </a:p>
          <a:p>
            <a:pPr marL="571500" indent="-571500">
              <a:lnSpc>
                <a:spcPct val="150000"/>
              </a:lnSpc>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Planification du parc à conteneurs </a:t>
            </a:r>
          </a:p>
          <a:p>
            <a:pPr marL="571500" indent="-571500">
              <a:lnSpc>
                <a:spcPct val="150000"/>
              </a:lnSpc>
              <a:spcBef>
                <a:spcPts val="1036"/>
              </a:spcBef>
              <a:buClr>
                <a:schemeClr val="tx1"/>
              </a:buClr>
              <a:buSzPct val="85000"/>
              <a:buFont typeface="Arial" pitchFamily="34" charset="0"/>
              <a:buChar char="•"/>
            </a:pPr>
            <a:r>
              <a:rPr lang="fr-FR" sz="4000" dirty="0">
                <a:latin typeface="Times New Roman" pitchFamily="18" charset="0"/>
                <a:cs typeface="Times New Roman" pitchFamily="18" charset="0"/>
              </a:rPr>
              <a:t>Planification des ressources humaines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17221200" cy="1143000"/>
          </a:xfrm>
          <a:prstGeom prst="rect">
            <a:avLst/>
          </a:prstGeom>
        </p:spPr>
        <p:txBody>
          <a:bodyPr lIns="91439" tIns="45719" rIns="91439" bIns="45719">
            <a:noAutofit/>
          </a:bodyPr>
          <a:lstStyle/>
          <a:p>
            <a:pPr algn="ctr">
              <a:spcBef>
                <a:spcPct val="0"/>
              </a:spcBef>
            </a:pPr>
            <a:r>
              <a:rPr lang="fr-FR" sz="4800" b="1" u="sng" dirty="0">
                <a:solidFill>
                  <a:schemeClr val="accent4">
                    <a:lumMod val="75000"/>
                  </a:schemeClr>
                </a:solidFill>
                <a:latin typeface="Times New Roman" pitchFamily="18" charset="0"/>
                <a:cs typeface="Times New Roman" pitchFamily="18" charset="0"/>
              </a:rPr>
              <a:t>INVESTISSEMENTS ATTENDUS </a:t>
            </a:r>
          </a:p>
        </p:txBody>
      </p:sp>
      <p:sp>
        <p:nvSpPr>
          <p:cNvPr id="3" name="Espace réservé du contenu 2"/>
          <p:cNvSpPr txBox="1">
            <a:spLocks/>
          </p:cNvSpPr>
          <p:nvPr/>
        </p:nvSpPr>
        <p:spPr>
          <a:xfrm>
            <a:off x="304800" y="1531936"/>
            <a:ext cx="17297400" cy="8412164"/>
          </a:xfrm>
          <a:prstGeom prst="rect">
            <a:avLst/>
          </a:prstGeom>
        </p:spPr>
        <p:txBody>
          <a:bodyPr lIns="91439" tIns="45719" rIns="91439" bIns="45719"/>
          <a:lstStyle/>
          <a:p>
            <a:pPr marL="489846" indent="-489846">
              <a:lnSpc>
                <a:spcPct val="200000"/>
              </a:lnSpc>
              <a:spcBef>
                <a:spcPts val="1036"/>
              </a:spcBef>
              <a:buClr>
                <a:schemeClr val="tx1"/>
              </a:buClr>
              <a:buSzPct val="85000"/>
              <a:buFont typeface="Wingdings 2"/>
              <a:buChar char=""/>
            </a:pPr>
            <a:r>
              <a:rPr lang="fr-FR" sz="3600" dirty="0">
                <a:latin typeface="Times New Roman" pitchFamily="18" charset="0"/>
                <a:cs typeface="Times New Roman" pitchFamily="18" charset="0"/>
              </a:rPr>
              <a:t>Adoption des moyens de manutention intelligents à savoir </a:t>
            </a:r>
          </a:p>
          <a:p>
            <a:pPr marL="489846" indent="-489846">
              <a:lnSpc>
                <a:spcPct val="200000"/>
              </a:lnSpc>
              <a:spcBef>
                <a:spcPts val="1036"/>
              </a:spcBef>
              <a:buClr>
                <a:schemeClr val="accent1"/>
              </a:buClr>
              <a:buSzPct val="85000"/>
            </a:pPr>
            <a:r>
              <a:rPr lang="fr-FR" sz="3600" dirty="0">
                <a:latin typeface="Times New Roman" pitchFamily="18" charset="0"/>
                <a:cs typeface="Times New Roman" pitchFamily="18" charset="0"/>
              </a:rPr>
              <a:t>    - Les portiques RTG </a:t>
            </a:r>
          </a:p>
          <a:p>
            <a:pPr marL="489846" indent="-489846">
              <a:lnSpc>
                <a:spcPct val="300000"/>
              </a:lnSpc>
              <a:spcBef>
                <a:spcPts val="1036"/>
              </a:spcBef>
              <a:buClr>
                <a:schemeClr val="accent1"/>
              </a:buClr>
              <a:buSzPct val="85000"/>
            </a:pPr>
            <a:r>
              <a:rPr lang="fr-FR" sz="3600" dirty="0">
                <a:latin typeface="Times New Roman" pitchFamily="18" charset="0"/>
                <a:cs typeface="Times New Roman" pitchFamily="18" charset="0"/>
              </a:rPr>
              <a:t>    - Les grues STS </a:t>
            </a:r>
          </a:p>
          <a:p>
            <a:pPr marL="489846" indent="-489846">
              <a:lnSpc>
                <a:spcPct val="300000"/>
              </a:lnSpc>
              <a:spcBef>
                <a:spcPts val="1036"/>
              </a:spcBef>
              <a:buClr>
                <a:schemeClr val="accent1"/>
              </a:buClr>
              <a:buSzPct val="85000"/>
            </a:pPr>
            <a:r>
              <a:rPr lang="fr-FR" sz="3600" dirty="0">
                <a:latin typeface="Times New Roman" pitchFamily="18" charset="0"/>
                <a:cs typeface="Times New Roman" pitchFamily="18" charset="0"/>
              </a:rPr>
              <a:t>    - Véhicule de transport automatisé </a:t>
            </a:r>
          </a:p>
          <a:p>
            <a:pPr marL="489846" indent="-489846">
              <a:lnSpc>
                <a:spcPct val="200000"/>
              </a:lnSpc>
              <a:spcBef>
                <a:spcPts val="1036"/>
              </a:spcBef>
              <a:buClr>
                <a:schemeClr val="accent1"/>
              </a:buClr>
              <a:buSzPct val="85000"/>
              <a:buFont typeface="Wingdings 2"/>
              <a:buChar char=""/>
            </a:pPr>
            <a:endParaRPr lang="fr-FR" sz="4800" b="1" dirty="0">
              <a:latin typeface="+mj-lt"/>
            </a:endParaRPr>
          </a:p>
          <a:p>
            <a:pPr marL="489846" indent="-489846">
              <a:lnSpc>
                <a:spcPct val="200000"/>
              </a:lnSpc>
              <a:spcBef>
                <a:spcPts val="1036"/>
              </a:spcBef>
              <a:buClr>
                <a:schemeClr val="accent1"/>
              </a:buClr>
              <a:buSzPct val="85000"/>
              <a:buFont typeface="Wingdings 2"/>
              <a:buChar char=""/>
            </a:pPr>
            <a:endParaRPr lang="fr-FR" sz="4800" b="1" dirty="0">
              <a:latin typeface="+mj-lt"/>
            </a:endParaRPr>
          </a:p>
          <a:p>
            <a:pPr marL="489846" indent="-489846">
              <a:lnSpc>
                <a:spcPct val="200000"/>
              </a:lnSpc>
              <a:spcBef>
                <a:spcPts val="1036"/>
              </a:spcBef>
              <a:buClr>
                <a:schemeClr val="accent1"/>
              </a:buClr>
              <a:buSzPct val="85000"/>
              <a:buFont typeface="Wingdings 2"/>
              <a:buChar char=""/>
            </a:pPr>
            <a:endParaRPr lang="fr-FR" sz="4800" b="1" dirty="0">
              <a:latin typeface="+mj-lt"/>
            </a:endParaRPr>
          </a:p>
          <a:p>
            <a:pPr marL="489846" indent="-489846">
              <a:lnSpc>
                <a:spcPct val="200000"/>
              </a:lnSpc>
              <a:spcBef>
                <a:spcPts val="1036"/>
              </a:spcBef>
              <a:buClr>
                <a:schemeClr val="accent1"/>
              </a:buClr>
              <a:buSzPct val="85000"/>
              <a:buFont typeface="Wingdings 2"/>
              <a:buChar char=""/>
            </a:pPr>
            <a:endParaRPr lang="fr-FR" sz="4800" b="1" dirty="0">
              <a:latin typeface="+mj-lt"/>
            </a:endParaRPr>
          </a:p>
          <a:p>
            <a:pPr marL="489846" indent="-489846">
              <a:lnSpc>
                <a:spcPct val="200000"/>
              </a:lnSpc>
              <a:spcBef>
                <a:spcPts val="1036"/>
              </a:spcBef>
              <a:buClr>
                <a:schemeClr val="accent1"/>
              </a:buClr>
              <a:buSzPct val="85000"/>
              <a:buFont typeface="Wingdings 2"/>
              <a:buChar char=""/>
            </a:pPr>
            <a:endParaRPr lang="fr-FR" sz="4800" b="1" dirty="0">
              <a:latin typeface="+mj-lt"/>
            </a:endParaRPr>
          </a:p>
          <a:p>
            <a:pPr marL="489846" indent="-489846">
              <a:lnSpc>
                <a:spcPct val="200000"/>
              </a:lnSpc>
              <a:spcBef>
                <a:spcPts val="1036"/>
              </a:spcBef>
              <a:buClr>
                <a:schemeClr val="accent1"/>
              </a:buClr>
              <a:buSzPct val="85000"/>
              <a:buFont typeface="Wingdings 2"/>
              <a:buChar char=""/>
            </a:pPr>
            <a:endParaRPr lang="fr-FR" sz="4800" b="1" dirty="0">
              <a:latin typeface="+mj-lt"/>
            </a:endParaRPr>
          </a:p>
        </p:txBody>
      </p:sp>
      <p:pic>
        <p:nvPicPr>
          <p:cNvPr id="29698" name="Picture 2" descr="Double poutre sur pneus de grue de portique de conteneur de RTG de 20  tonnes pour le port"/>
          <p:cNvPicPr>
            <a:picLocks noChangeAspect="1" noChangeArrowheads="1"/>
          </p:cNvPicPr>
          <p:nvPr/>
        </p:nvPicPr>
        <p:blipFill>
          <a:blip r:embed="rId2" cstate="print"/>
          <a:srcRect/>
          <a:stretch>
            <a:fillRect/>
          </a:stretch>
        </p:blipFill>
        <p:spPr bwMode="auto">
          <a:xfrm>
            <a:off x="11803380" y="2628901"/>
            <a:ext cx="2827020" cy="2044768"/>
          </a:xfrm>
          <a:prstGeom prst="rect">
            <a:avLst/>
          </a:prstGeom>
          <a:noFill/>
        </p:spPr>
      </p:pic>
      <p:pic>
        <p:nvPicPr>
          <p:cNvPr id="29700" name="Picture 4" descr="Grues portiques STS | Solutions pour votre application | VAHLE"/>
          <p:cNvPicPr>
            <a:picLocks noChangeAspect="1" noChangeArrowheads="1"/>
          </p:cNvPicPr>
          <p:nvPr/>
        </p:nvPicPr>
        <p:blipFill>
          <a:blip r:embed="rId3" cstate="print"/>
          <a:srcRect/>
          <a:stretch>
            <a:fillRect/>
          </a:stretch>
        </p:blipFill>
        <p:spPr bwMode="auto">
          <a:xfrm>
            <a:off x="11826240" y="4772886"/>
            <a:ext cx="2807005" cy="1867893"/>
          </a:xfrm>
          <a:prstGeom prst="rect">
            <a:avLst/>
          </a:prstGeom>
          <a:noFill/>
        </p:spPr>
      </p:pic>
      <p:sp>
        <p:nvSpPr>
          <p:cNvPr id="29702" name="AutoShape 6" descr="‪Véhicules automatisés : vers un cadre juridique pour le fret automatisé -  TRM24.fr‬‏"/>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4" name="AutoShape 8" descr="‪Véhicules automatisés : vers un cadre juridique pour le fret automatisé -  TRM24.fr‬‏"/>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6" name="AutoShape 10" descr="‪Véhicules automatisés : vers un cadre juridique pour le fret automatisé -  TRM24.fr‬‏"/>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708" name="Picture 12" descr="Véhicules automatisés : vers un cadre juridique pour le fret automatisé -  TRM24.fr"/>
          <p:cNvPicPr>
            <a:picLocks noChangeAspect="1" noChangeArrowheads="1"/>
          </p:cNvPicPr>
          <p:nvPr/>
        </p:nvPicPr>
        <p:blipFill>
          <a:blip r:embed="rId4" cstate="print"/>
          <a:srcRect/>
          <a:stretch>
            <a:fillRect/>
          </a:stretch>
        </p:blipFill>
        <p:spPr bwMode="auto">
          <a:xfrm>
            <a:off x="11892203" y="6819900"/>
            <a:ext cx="2741042" cy="1938786"/>
          </a:xfrm>
          <a:prstGeom prst="rect">
            <a:avLst/>
          </a:prstGeom>
          <a:noFill/>
        </p:spPr>
      </p:pic>
      <p:sp>
        <p:nvSpPr>
          <p:cNvPr id="29710" name="AutoShape 14"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2" name="AutoShape 16"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4" name="AutoShape 18"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6" name="AutoShape 20"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8" name="AutoShape 22"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20" name="AutoShape 24" descr="Grue de quai à conteneurs Ship to Shore (STS) - Chine Grue portante, grue  mobile"/>
          <p:cNvSpPr>
            <a:spLocks noChangeAspect="1" noChangeArrowheads="1"/>
          </p:cNvSpPr>
          <p:nvPr/>
        </p:nvSpPr>
        <p:spPr bwMode="auto">
          <a:xfrm>
            <a:off x="155575" y="-136525"/>
            <a:ext cx="293688" cy="29368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9698"/>
                                        </p:tgtEl>
                                        <p:attrNameLst>
                                          <p:attrName>style.visibility</p:attrName>
                                        </p:attrNameLst>
                                      </p:cBhvr>
                                      <p:to>
                                        <p:strVal val="visible"/>
                                      </p:to>
                                    </p:set>
                                    <p:animEffect transition="in" filter="wipe(down)">
                                      <p:cBhvr>
                                        <p:cTn id="22" dur="580">
                                          <p:stCondLst>
                                            <p:cond delay="0"/>
                                          </p:stCondLst>
                                        </p:cTn>
                                        <p:tgtEl>
                                          <p:spTgt spid="29698"/>
                                        </p:tgtEl>
                                      </p:cBhvr>
                                    </p:animEffect>
                                    <p:anim calcmode="lin" valueType="num">
                                      <p:cBhvr>
                                        <p:cTn id="23"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28" dur="26">
                                          <p:stCondLst>
                                            <p:cond delay="650"/>
                                          </p:stCondLst>
                                        </p:cTn>
                                        <p:tgtEl>
                                          <p:spTgt spid="29698"/>
                                        </p:tgtEl>
                                      </p:cBhvr>
                                      <p:to x="100000" y="60000"/>
                                    </p:animScale>
                                    <p:animScale>
                                      <p:cBhvr>
                                        <p:cTn id="29" dur="166" decel="50000">
                                          <p:stCondLst>
                                            <p:cond delay="676"/>
                                          </p:stCondLst>
                                        </p:cTn>
                                        <p:tgtEl>
                                          <p:spTgt spid="29698"/>
                                        </p:tgtEl>
                                      </p:cBhvr>
                                      <p:to x="100000" y="100000"/>
                                    </p:animScale>
                                    <p:animScale>
                                      <p:cBhvr>
                                        <p:cTn id="30" dur="26">
                                          <p:stCondLst>
                                            <p:cond delay="1312"/>
                                          </p:stCondLst>
                                        </p:cTn>
                                        <p:tgtEl>
                                          <p:spTgt spid="29698"/>
                                        </p:tgtEl>
                                      </p:cBhvr>
                                      <p:to x="100000" y="80000"/>
                                    </p:animScale>
                                    <p:animScale>
                                      <p:cBhvr>
                                        <p:cTn id="31" dur="166" decel="50000">
                                          <p:stCondLst>
                                            <p:cond delay="1338"/>
                                          </p:stCondLst>
                                        </p:cTn>
                                        <p:tgtEl>
                                          <p:spTgt spid="29698"/>
                                        </p:tgtEl>
                                      </p:cBhvr>
                                      <p:to x="100000" y="100000"/>
                                    </p:animScale>
                                    <p:animScale>
                                      <p:cBhvr>
                                        <p:cTn id="32" dur="26">
                                          <p:stCondLst>
                                            <p:cond delay="1642"/>
                                          </p:stCondLst>
                                        </p:cTn>
                                        <p:tgtEl>
                                          <p:spTgt spid="29698"/>
                                        </p:tgtEl>
                                      </p:cBhvr>
                                      <p:to x="100000" y="90000"/>
                                    </p:animScale>
                                    <p:animScale>
                                      <p:cBhvr>
                                        <p:cTn id="33" dur="166" decel="50000">
                                          <p:stCondLst>
                                            <p:cond delay="1668"/>
                                          </p:stCondLst>
                                        </p:cTn>
                                        <p:tgtEl>
                                          <p:spTgt spid="29698"/>
                                        </p:tgtEl>
                                      </p:cBhvr>
                                      <p:to x="100000" y="100000"/>
                                    </p:animScale>
                                    <p:animScale>
                                      <p:cBhvr>
                                        <p:cTn id="34" dur="26">
                                          <p:stCondLst>
                                            <p:cond delay="1808"/>
                                          </p:stCondLst>
                                        </p:cTn>
                                        <p:tgtEl>
                                          <p:spTgt spid="29698"/>
                                        </p:tgtEl>
                                      </p:cBhvr>
                                      <p:to x="100000" y="95000"/>
                                    </p:animScale>
                                    <p:animScale>
                                      <p:cBhvr>
                                        <p:cTn id="35" dur="166" decel="50000">
                                          <p:stCondLst>
                                            <p:cond delay="1834"/>
                                          </p:stCondLst>
                                        </p:cTn>
                                        <p:tgtEl>
                                          <p:spTgt spid="2969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diamond(in)">
                                      <p:cBhvr>
                                        <p:cTn id="40" dur="2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29700"/>
                                        </p:tgtEl>
                                        <p:attrNameLst>
                                          <p:attrName>style.visibility</p:attrName>
                                        </p:attrNameLst>
                                      </p:cBhvr>
                                      <p:to>
                                        <p:strVal val="visible"/>
                                      </p:to>
                                    </p:set>
                                    <p:anim calcmode="lin" valueType="num">
                                      <p:cBhvr>
                                        <p:cTn id="45" dur="5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29700"/>
                                        </p:tgtEl>
                                        <p:attrNameLst>
                                          <p:attrName>ppt_w</p:attrName>
                                        </p:attrNameLst>
                                      </p:cBhvr>
                                      <p:tavLst>
                                        <p:tav tm="0">
                                          <p:val>
                                            <p:strVal val="#ppt_w*.05"/>
                                          </p:val>
                                        </p:tav>
                                        <p:tav tm="100000">
                                          <p:val>
                                            <p:strVal val="#ppt_w"/>
                                          </p:val>
                                        </p:tav>
                                      </p:tavLst>
                                    </p:anim>
                                    <p:anim calcmode="lin" valueType="num">
                                      <p:cBhvr>
                                        <p:cTn id="48" dur="1000" fill="hold"/>
                                        <p:tgtEl>
                                          <p:spTgt spid="2970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2970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29700"/>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diamond(in)">
                                      <p:cBhvr>
                                        <p:cTn id="57" dur="20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29708"/>
                                        </p:tgtEl>
                                        <p:attrNameLst>
                                          <p:attrName>style.visibility</p:attrName>
                                        </p:attrNameLst>
                                      </p:cBhvr>
                                      <p:to>
                                        <p:strVal val="visible"/>
                                      </p:to>
                                    </p:set>
                                    <p:anim calcmode="lin" valueType="num">
                                      <p:cBhvr>
                                        <p:cTn id="62" dur="1000" fill="hold"/>
                                        <p:tgtEl>
                                          <p:spTgt spid="29708"/>
                                        </p:tgtEl>
                                        <p:attrNameLst>
                                          <p:attrName>ppt_w</p:attrName>
                                        </p:attrNameLst>
                                      </p:cBhvr>
                                      <p:tavLst>
                                        <p:tav tm="0">
                                          <p:val>
                                            <p:fltVal val="0"/>
                                          </p:val>
                                        </p:tav>
                                        <p:tav tm="100000">
                                          <p:val>
                                            <p:strVal val="#ppt_w"/>
                                          </p:val>
                                        </p:tav>
                                      </p:tavLst>
                                    </p:anim>
                                    <p:anim calcmode="lin" valueType="num">
                                      <p:cBhvr>
                                        <p:cTn id="63" dur="1000" fill="hold"/>
                                        <p:tgtEl>
                                          <p:spTgt spid="29708"/>
                                        </p:tgtEl>
                                        <p:attrNameLst>
                                          <p:attrName>ppt_h</p:attrName>
                                        </p:attrNameLst>
                                      </p:cBhvr>
                                      <p:tavLst>
                                        <p:tav tm="0">
                                          <p:val>
                                            <p:fltVal val="0"/>
                                          </p:val>
                                        </p:tav>
                                        <p:tav tm="100000">
                                          <p:val>
                                            <p:strVal val="#ppt_h"/>
                                          </p:val>
                                        </p:tav>
                                      </p:tavLst>
                                    </p:anim>
                                    <p:anim calcmode="lin" valueType="num">
                                      <p:cBhvr>
                                        <p:cTn id="64" dur="1000" fill="hold"/>
                                        <p:tgtEl>
                                          <p:spTgt spid="29708"/>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297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90600" y="1943100"/>
            <a:ext cx="44958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85800" y="3771900"/>
            <a:ext cx="4343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304800" y="5753100"/>
            <a:ext cx="4343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81000" y="7734300"/>
            <a:ext cx="42672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4876800" y="8648700"/>
            <a:ext cx="37338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9144000" y="8648700"/>
            <a:ext cx="37338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3258800" y="7658100"/>
            <a:ext cx="44958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3030200" y="5600700"/>
            <a:ext cx="4343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12573000" y="3758505"/>
            <a:ext cx="4343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12496800" y="1866900"/>
            <a:ext cx="41910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7010400" y="1866900"/>
            <a:ext cx="37338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553200" y="4610100"/>
            <a:ext cx="4419600" cy="228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010400" y="1943101"/>
            <a:ext cx="3810000" cy="1015663"/>
          </a:xfrm>
          <a:prstGeom prst="rect">
            <a:avLst/>
          </a:prstGeom>
          <a:noFill/>
        </p:spPr>
        <p:txBody>
          <a:bodyPr wrap="square" rtlCol="0">
            <a:spAutoFit/>
          </a:bodyPr>
          <a:lstStyle/>
          <a:p>
            <a:pPr algn="ctr">
              <a:lnSpc>
                <a:spcPct val="150000"/>
              </a:lnSpc>
            </a:pPr>
            <a:r>
              <a:rPr lang="fr-FR" sz="2000" b="1" dirty="0">
                <a:latin typeface="Times New Roman" pitchFamily="18" charset="0"/>
                <a:cs typeface="Times New Roman" pitchFamily="18" charset="0"/>
              </a:rPr>
              <a:t>Réception des infos navire: ETA, liste de chargeme</a:t>
            </a:r>
            <a:r>
              <a:rPr lang="fr-FR" sz="2000" b="1" dirty="0"/>
              <a:t>nt </a:t>
            </a:r>
          </a:p>
        </p:txBody>
      </p:sp>
      <p:sp>
        <p:nvSpPr>
          <p:cNvPr id="19" name="ZoneTexte 18"/>
          <p:cNvSpPr txBox="1"/>
          <p:nvPr/>
        </p:nvSpPr>
        <p:spPr>
          <a:xfrm>
            <a:off x="12420600" y="1866900"/>
            <a:ext cx="4191000" cy="1384995"/>
          </a:xfrm>
          <a:prstGeom prst="rect">
            <a:avLst/>
          </a:prstGeom>
          <a:noFill/>
        </p:spPr>
        <p:txBody>
          <a:bodyPr wrap="square" rtlCol="0">
            <a:spAutoFit/>
          </a:bodyPr>
          <a:lstStyle/>
          <a:p>
            <a:pPr algn="ctr"/>
            <a:r>
              <a:rPr lang="fr-FR" sz="2100" b="1" dirty="0">
                <a:latin typeface="Times New Roman" pitchFamily="18" charset="0"/>
                <a:cs typeface="Times New Roman" pitchFamily="18" charset="0"/>
              </a:rPr>
              <a:t>TOS enregistré les infos et démarre la planification: réparation des première action logistique   </a:t>
            </a:r>
          </a:p>
        </p:txBody>
      </p:sp>
      <p:sp>
        <p:nvSpPr>
          <p:cNvPr id="20" name="ZoneTexte 19"/>
          <p:cNvSpPr txBox="1"/>
          <p:nvPr/>
        </p:nvSpPr>
        <p:spPr>
          <a:xfrm>
            <a:off x="12649200" y="3771900"/>
            <a:ext cx="4267200" cy="1384995"/>
          </a:xfrm>
          <a:prstGeom prst="rect">
            <a:avLst/>
          </a:prstGeom>
          <a:noFill/>
        </p:spPr>
        <p:txBody>
          <a:bodyPr wrap="square" rtlCol="0">
            <a:spAutoFit/>
          </a:bodyPr>
          <a:lstStyle/>
          <a:p>
            <a:pPr algn="ctr"/>
            <a:r>
              <a:rPr lang="fr-FR" sz="2100" b="1" dirty="0">
                <a:latin typeface="Times New Roman" pitchFamily="18" charset="0"/>
                <a:cs typeface="Times New Roman" pitchFamily="18" charset="0"/>
              </a:rPr>
              <a:t>Déchargement et identification: caméra  identifie les conteneurs; TOS 	met a jour la base de donnée </a:t>
            </a:r>
          </a:p>
        </p:txBody>
      </p:sp>
      <p:sp>
        <p:nvSpPr>
          <p:cNvPr id="21" name="ZoneTexte 20"/>
          <p:cNvSpPr txBox="1"/>
          <p:nvPr/>
        </p:nvSpPr>
        <p:spPr>
          <a:xfrm>
            <a:off x="13068300" y="5793685"/>
            <a:ext cx="4267200" cy="1061829"/>
          </a:xfrm>
          <a:prstGeom prst="rect">
            <a:avLst/>
          </a:prstGeom>
          <a:noFill/>
        </p:spPr>
        <p:txBody>
          <a:bodyPr wrap="square" rtlCol="0">
            <a:spAutoFit/>
          </a:bodyPr>
          <a:lstStyle/>
          <a:p>
            <a:pPr algn="ctr"/>
            <a:r>
              <a:rPr lang="fr-FR" sz="2100" b="1" dirty="0">
                <a:latin typeface="Times New Roman" pitchFamily="18" charset="0"/>
                <a:cs typeface="Times New Roman" pitchFamily="18" charset="0"/>
              </a:rPr>
              <a:t>Planification du stockage: calcul de l’emplacement optimal, données</a:t>
            </a:r>
          </a:p>
          <a:p>
            <a:pPr algn="ctr"/>
            <a:r>
              <a:rPr lang="fr-FR" sz="2100" b="1" dirty="0">
                <a:latin typeface="Times New Roman" pitchFamily="18" charset="0"/>
                <a:cs typeface="Times New Roman" pitchFamily="18" charset="0"/>
              </a:rPr>
              <a:t> renvoyées au TOS</a:t>
            </a:r>
          </a:p>
        </p:txBody>
      </p:sp>
      <p:sp>
        <p:nvSpPr>
          <p:cNvPr id="22" name="ZoneTexte 21"/>
          <p:cNvSpPr txBox="1"/>
          <p:nvPr/>
        </p:nvSpPr>
        <p:spPr>
          <a:xfrm>
            <a:off x="13335000" y="7658100"/>
            <a:ext cx="4267200" cy="1546577"/>
          </a:xfrm>
          <a:prstGeom prst="rect">
            <a:avLst/>
          </a:prstGeom>
          <a:noFill/>
        </p:spPr>
        <p:txBody>
          <a:bodyPr wrap="square" rtlCol="0">
            <a:spAutoFit/>
          </a:bodyPr>
          <a:lstStyle/>
          <a:p>
            <a:pPr algn="ctr">
              <a:lnSpc>
                <a:spcPct val="150000"/>
              </a:lnSpc>
            </a:pPr>
            <a:r>
              <a:rPr lang="fr-FR" sz="2100" b="1" dirty="0">
                <a:latin typeface="Times New Roman" pitchFamily="18" charset="0"/>
                <a:cs typeface="Times New Roman" pitchFamily="18" charset="0"/>
              </a:rPr>
              <a:t>TOS envoie une requête de transport au VMS: destination zone de stockage  </a:t>
            </a:r>
          </a:p>
        </p:txBody>
      </p:sp>
      <p:sp>
        <p:nvSpPr>
          <p:cNvPr id="23" name="ZoneTexte 22"/>
          <p:cNvSpPr txBox="1"/>
          <p:nvPr/>
        </p:nvSpPr>
        <p:spPr>
          <a:xfrm>
            <a:off x="9067800" y="8672036"/>
            <a:ext cx="3733800" cy="1015663"/>
          </a:xfrm>
          <a:prstGeom prst="rect">
            <a:avLst/>
          </a:prstGeom>
          <a:noFill/>
        </p:spPr>
        <p:txBody>
          <a:bodyPr wrap="square" rtlCol="0">
            <a:spAutoFit/>
          </a:bodyPr>
          <a:lstStyle/>
          <a:p>
            <a:pPr algn="ctr">
              <a:lnSpc>
                <a:spcPct val="150000"/>
              </a:lnSpc>
            </a:pPr>
            <a:r>
              <a:rPr lang="fr-FR" sz="2000" b="1" dirty="0">
                <a:latin typeface="Times New Roman" pitchFamily="18" charset="0"/>
                <a:cs typeface="Times New Roman" pitchFamily="18" charset="0"/>
              </a:rPr>
              <a:t>VMS assigne un ITV </a:t>
            </a:r>
            <a:r>
              <a:rPr lang="fr-FR" sz="2000" b="1" dirty="0" err="1">
                <a:latin typeface="Times New Roman" pitchFamily="18" charset="0"/>
                <a:cs typeface="Times New Roman" pitchFamily="18" charset="0"/>
              </a:rPr>
              <a:t>sellon</a:t>
            </a:r>
            <a:r>
              <a:rPr lang="fr-FR" sz="2000" b="1" dirty="0">
                <a:latin typeface="Times New Roman" pitchFamily="18" charset="0"/>
                <a:cs typeface="Times New Roman" pitchFamily="18" charset="0"/>
              </a:rPr>
              <a:t> disponibilité et proximité   </a:t>
            </a:r>
          </a:p>
        </p:txBody>
      </p:sp>
      <p:sp>
        <p:nvSpPr>
          <p:cNvPr id="24" name="ZoneTexte 23"/>
          <p:cNvSpPr txBox="1"/>
          <p:nvPr/>
        </p:nvSpPr>
        <p:spPr>
          <a:xfrm>
            <a:off x="4800600" y="8648700"/>
            <a:ext cx="3886200" cy="1384995"/>
          </a:xfrm>
          <a:prstGeom prst="rect">
            <a:avLst/>
          </a:prstGeom>
          <a:noFill/>
        </p:spPr>
        <p:txBody>
          <a:bodyPr wrap="square" rtlCol="0">
            <a:spAutoFit/>
          </a:bodyPr>
          <a:lstStyle/>
          <a:p>
            <a:pPr algn="ctr"/>
            <a:r>
              <a:rPr lang="fr-FR" sz="2100" b="1" dirty="0">
                <a:latin typeface="Times New Roman" pitchFamily="18" charset="0"/>
                <a:cs typeface="Times New Roman" pitchFamily="18" charset="0"/>
              </a:rPr>
              <a:t>ITV transporte le </a:t>
            </a:r>
          </a:p>
          <a:p>
            <a:pPr algn="ctr"/>
            <a:r>
              <a:rPr lang="fr-FR" sz="2100" b="1" dirty="0">
                <a:latin typeface="Times New Roman" pitchFamily="18" charset="0"/>
                <a:cs typeface="Times New Roman" pitchFamily="18" charset="0"/>
              </a:rPr>
              <a:t>conteneur: dépôt a l’emplacement désigné, confirmation au TOS</a:t>
            </a:r>
            <a:r>
              <a:rPr lang="fr-FR" sz="2100" b="1" dirty="0"/>
              <a:t> </a:t>
            </a:r>
          </a:p>
        </p:txBody>
      </p:sp>
      <p:sp>
        <p:nvSpPr>
          <p:cNvPr id="25" name="ZoneTexte 24"/>
          <p:cNvSpPr txBox="1"/>
          <p:nvPr/>
        </p:nvSpPr>
        <p:spPr>
          <a:xfrm>
            <a:off x="304800" y="7734300"/>
            <a:ext cx="4267200" cy="1546577"/>
          </a:xfrm>
          <a:prstGeom prst="rect">
            <a:avLst/>
          </a:prstGeom>
          <a:noFill/>
        </p:spPr>
        <p:txBody>
          <a:bodyPr wrap="square" rtlCol="0">
            <a:spAutoFit/>
          </a:bodyPr>
          <a:lstStyle/>
          <a:p>
            <a:pPr algn="ctr">
              <a:lnSpc>
                <a:spcPct val="150000"/>
              </a:lnSpc>
            </a:pPr>
            <a:r>
              <a:rPr lang="fr-FR" sz="2100" b="1" dirty="0">
                <a:latin typeface="Times New Roman" pitchFamily="18" charset="0"/>
                <a:cs typeface="Times New Roman" pitchFamily="18" charset="0"/>
              </a:rPr>
              <a:t>Préparation de l’expédition : planification identifie les conteneurs a charger </a:t>
            </a:r>
            <a:r>
              <a:rPr lang="fr-FR" sz="2100" b="1" dirty="0"/>
              <a:t> </a:t>
            </a:r>
          </a:p>
        </p:txBody>
      </p:sp>
      <p:sp>
        <p:nvSpPr>
          <p:cNvPr id="26" name="ZoneTexte 25"/>
          <p:cNvSpPr txBox="1"/>
          <p:nvPr/>
        </p:nvSpPr>
        <p:spPr>
          <a:xfrm>
            <a:off x="381000" y="5676900"/>
            <a:ext cx="4114800" cy="1546577"/>
          </a:xfrm>
          <a:prstGeom prst="rect">
            <a:avLst/>
          </a:prstGeom>
          <a:noFill/>
        </p:spPr>
        <p:txBody>
          <a:bodyPr wrap="square" rtlCol="0">
            <a:spAutoFit/>
          </a:bodyPr>
          <a:lstStyle/>
          <a:p>
            <a:pPr algn="ctr">
              <a:lnSpc>
                <a:spcPct val="150000"/>
              </a:lnSpc>
            </a:pPr>
            <a:r>
              <a:rPr lang="fr-FR" sz="2100" b="1" dirty="0">
                <a:latin typeface="Times New Roman" pitchFamily="18" charset="0"/>
                <a:cs typeface="Times New Roman" pitchFamily="18" charset="0"/>
              </a:rPr>
              <a:t>TOS demande au VMS de transférer les conteneurs</a:t>
            </a:r>
          </a:p>
          <a:p>
            <a:pPr algn="ctr">
              <a:lnSpc>
                <a:spcPct val="150000"/>
              </a:lnSpc>
            </a:pPr>
            <a:r>
              <a:rPr lang="fr-FR" sz="2100" b="1" dirty="0">
                <a:latin typeface="Times New Roman" pitchFamily="18" charset="0"/>
                <a:cs typeface="Times New Roman" pitchFamily="18" charset="0"/>
              </a:rPr>
              <a:t> vers le quai </a:t>
            </a:r>
          </a:p>
        </p:txBody>
      </p:sp>
      <p:sp>
        <p:nvSpPr>
          <p:cNvPr id="27" name="ZoneTexte 26"/>
          <p:cNvSpPr txBox="1"/>
          <p:nvPr/>
        </p:nvSpPr>
        <p:spPr>
          <a:xfrm>
            <a:off x="838200" y="4175856"/>
            <a:ext cx="3962400" cy="577081"/>
          </a:xfrm>
          <a:prstGeom prst="rect">
            <a:avLst/>
          </a:prstGeom>
          <a:noFill/>
        </p:spPr>
        <p:txBody>
          <a:bodyPr wrap="square" rtlCol="0">
            <a:spAutoFit/>
          </a:bodyPr>
          <a:lstStyle/>
          <a:p>
            <a:pPr algn="ctr">
              <a:lnSpc>
                <a:spcPct val="150000"/>
              </a:lnSpc>
            </a:pPr>
            <a:r>
              <a:rPr lang="fr-FR" sz="2100" b="1" dirty="0">
                <a:latin typeface="Times New Roman" pitchFamily="18" charset="0"/>
                <a:cs typeface="Times New Roman" pitchFamily="18" charset="0"/>
              </a:rPr>
              <a:t>VMS assigne les </a:t>
            </a:r>
            <a:r>
              <a:rPr lang="fr-FR" sz="2100" b="1" dirty="0" err="1">
                <a:latin typeface="Times New Roman" pitchFamily="18" charset="0"/>
                <a:cs typeface="Times New Roman" pitchFamily="18" charset="0"/>
              </a:rPr>
              <a:t>ITVs</a:t>
            </a:r>
            <a:r>
              <a:rPr lang="fr-FR" sz="2100" b="1" dirty="0">
                <a:latin typeface="Times New Roman" pitchFamily="18" charset="0"/>
                <a:cs typeface="Times New Roman" pitchFamily="18" charset="0"/>
              </a:rPr>
              <a:t> nécessaire  </a:t>
            </a:r>
          </a:p>
        </p:txBody>
      </p:sp>
      <p:sp>
        <p:nvSpPr>
          <p:cNvPr id="28" name="ZoneTexte 27"/>
          <p:cNvSpPr txBox="1"/>
          <p:nvPr/>
        </p:nvSpPr>
        <p:spPr>
          <a:xfrm>
            <a:off x="1066800" y="2136085"/>
            <a:ext cx="4343400" cy="1061829"/>
          </a:xfrm>
          <a:prstGeom prst="rect">
            <a:avLst/>
          </a:prstGeom>
          <a:noFill/>
        </p:spPr>
        <p:txBody>
          <a:bodyPr wrap="square" rtlCol="0">
            <a:spAutoFit/>
          </a:bodyPr>
          <a:lstStyle/>
          <a:p>
            <a:pPr algn="ctr"/>
            <a:r>
              <a:rPr lang="fr-FR" sz="2100" b="1" dirty="0">
                <a:latin typeface="Times New Roman" pitchFamily="18" charset="0"/>
                <a:cs typeface="Times New Roman" pitchFamily="18" charset="0"/>
              </a:rPr>
              <a:t>Transport ver le quai et chargement sur le navire: mise a jour du statu dans le TOS (expédié)</a:t>
            </a:r>
          </a:p>
        </p:txBody>
      </p:sp>
      <p:sp>
        <p:nvSpPr>
          <p:cNvPr id="29" name="Rectangle 28"/>
          <p:cNvSpPr/>
          <p:nvPr/>
        </p:nvSpPr>
        <p:spPr>
          <a:xfrm>
            <a:off x="7162800" y="5067300"/>
            <a:ext cx="2971800" cy="923330"/>
          </a:xfrm>
          <a:prstGeom prst="rect">
            <a:avLst/>
          </a:prstGeom>
          <a:noFill/>
        </p:spPr>
        <p:txBody>
          <a:bodyPr wrap="square" lIns="91440" tIns="45720" rIns="91440" bIns="45720">
            <a:spAutoFit/>
          </a:bodyPr>
          <a:lstStyle/>
          <a:p>
            <a:pPr algn="ct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ZoneTexte 29"/>
          <p:cNvSpPr txBox="1"/>
          <p:nvPr/>
        </p:nvSpPr>
        <p:spPr>
          <a:xfrm>
            <a:off x="7239000" y="5219700"/>
            <a:ext cx="2971800" cy="1015663"/>
          </a:xfrm>
          <a:prstGeom prst="rect">
            <a:avLst/>
          </a:prstGeom>
          <a:noFill/>
        </p:spPr>
        <p:txBody>
          <a:bodyPr wrap="square" rtlCol="0">
            <a:spAutoFit/>
          </a:bodyPr>
          <a:lstStyle/>
          <a:p>
            <a:pPr algn="ctr"/>
            <a:r>
              <a:rPr lang="fr-FR" sz="6000" b="1" dirty="0">
                <a:latin typeface="Times New Roman" pitchFamily="18" charset="0"/>
                <a:cs typeface="Times New Roman" pitchFamily="18" charset="0"/>
              </a:rPr>
              <a:t>ERP</a:t>
            </a:r>
          </a:p>
        </p:txBody>
      </p:sp>
      <p:cxnSp>
        <p:nvCxnSpPr>
          <p:cNvPr id="38" name="Connecteur droit avec flèche 37"/>
          <p:cNvCxnSpPr/>
          <p:nvPr/>
        </p:nvCxnSpPr>
        <p:spPr>
          <a:xfrm>
            <a:off x="10820400" y="2552700"/>
            <a:ext cx="1600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14935200" y="33147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15316200" y="51435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15544800" y="71247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12801600" y="9029700"/>
            <a:ext cx="6096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a:off x="8538411" y="9410700"/>
            <a:ext cx="533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flipV="1">
            <a:off x="3810000" y="9182100"/>
            <a:ext cx="11430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2514600" y="71247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V="1">
            <a:off x="2514600" y="52197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V="1">
            <a:off x="2971800" y="33147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5486400" y="2552700"/>
            <a:ext cx="1600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8534400" y="3314700"/>
            <a:ext cx="0" cy="1295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a:off x="10820400" y="4838700"/>
            <a:ext cx="1828800" cy="533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stCxn id="21" idx="1"/>
          </p:cNvCxnSpPr>
          <p:nvPr/>
        </p:nvCxnSpPr>
        <p:spPr>
          <a:xfrm flipH="1">
            <a:off x="10553700" y="6324600"/>
            <a:ext cx="2514600" cy="15488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flipV="1">
            <a:off x="9829800" y="6819900"/>
            <a:ext cx="3505200" cy="1295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stCxn id="23" idx="0"/>
          </p:cNvCxnSpPr>
          <p:nvPr/>
        </p:nvCxnSpPr>
        <p:spPr>
          <a:xfrm flipH="1" flipV="1">
            <a:off x="9220200" y="6896100"/>
            <a:ext cx="1714500" cy="1775936"/>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flipV="1">
            <a:off x="7010400" y="6743700"/>
            <a:ext cx="762000" cy="1905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4572000" y="6362700"/>
            <a:ext cx="2362200" cy="1676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4648200" y="5981700"/>
            <a:ext cx="1981200" cy="6096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stCxn id="6" idx="3"/>
          </p:cNvCxnSpPr>
          <p:nvPr/>
        </p:nvCxnSpPr>
        <p:spPr>
          <a:xfrm>
            <a:off x="5029200" y="4495800"/>
            <a:ext cx="1752600" cy="8001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a:off x="5410200" y="3009900"/>
            <a:ext cx="2133600" cy="18669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flipH="1">
            <a:off x="10363200" y="3086100"/>
            <a:ext cx="2209800" cy="18669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fltVal val="0"/>
                                          </p:val>
                                        </p:tav>
                                        <p:tav tm="100000">
                                          <p:val>
                                            <p:strVal val="#ppt_h"/>
                                          </p:val>
                                        </p:tav>
                                      </p:tavLst>
                                    </p:anim>
                                    <p:animEffect transition="in" filter="fade">
                                      <p:cBhvr>
                                        <p:cTn id="93" dur="500"/>
                                        <p:tgtEl>
                                          <p:spTgt spid="9"/>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p:cTn id="103" dur="500" fill="hold"/>
                                        <p:tgtEl>
                                          <p:spTgt spid="8"/>
                                        </p:tgtEl>
                                        <p:attrNameLst>
                                          <p:attrName>ppt_w</p:attrName>
                                        </p:attrNameLst>
                                      </p:cBhvr>
                                      <p:tavLst>
                                        <p:tav tm="0">
                                          <p:val>
                                            <p:fltVal val="0"/>
                                          </p:val>
                                        </p:tav>
                                        <p:tav tm="100000">
                                          <p:val>
                                            <p:strVal val="#ppt_w"/>
                                          </p:val>
                                        </p:tav>
                                      </p:tavLst>
                                    </p:anim>
                                    <p:anim calcmode="lin" valueType="num">
                                      <p:cBhvr>
                                        <p:cTn id="104" dur="500" fill="hold"/>
                                        <p:tgtEl>
                                          <p:spTgt spid="8"/>
                                        </p:tgtEl>
                                        <p:attrNameLst>
                                          <p:attrName>ppt_h</p:attrName>
                                        </p:attrNameLst>
                                      </p:cBhvr>
                                      <p:tavLst>
                                        <p:tav tm="0">
                                          <p:val>
                                            <p:fltVal val="0"/>
                                          </p:val>
                                        </p:tav>
                                        <p:tav tm="100000">
                                          <p:val>
                                            <p:strVal val="#ppt_h"/>
                                          </p:val>
                                        </p:tav>
                                      </p:tavLst>
                                    </p:anim>
                                    <p:animEffect transition="in" filter="fade">
                                      <p:cBhvr>
                                        <p:cTn id="105" dur="500"/>
                                        <p:tgtEl>
                                          <p:spTgt spid="8"/>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ppt_w</p:attrName>
                                        </p:attrNameLst>
                                      </p:cBhvr>
                                      <p:tavLst>
                                        <p:tav tm="0">
                                          <p:val>
                                            <p:fltVal val="0"/>
                                          </p:val>
                                        </p:tav>
                                        <p:tav tm="100000">
                                          <p:val>
                                            <p:strVal val="#ppt_w"/>
                                          </p:val>
                                        </p:tav>
                                      </p:tavLst>
                                    </p:anim>
                                    <p:anim calcmode="lin" valueType="num">
                                      <p:cBhvr>
                                        <p:cTn id="109" dur="500" fill="hold"/>
                                        <p:tgtEl>
                                          <p:spTgt spid="25"/>
                                        </p:tgtEl>
                                        <p:attrNameLst>
                                          <p:attrName>ppt_h</p:attrName>
                                        </p:attrNameLst>
                                      </p:cBhvr>
                                      <p:tavLst>
                                        <p:tav tm="0">
                                          <p:val>
                                            <p:fltVal val="0"/>
                                          </p:val>
                                        </p:tav>
                                        <p:tav tm="100000">
                                          <p:val>
                                            <p:strVal val="#ppt_h"/>
                                          </p:val>
                                        </p:tav>
                                      </p:tavLst>
                                    </p:anim>
                                    <p:animEffect transition="in" filter="fade">
                                      <p:cBhvr>
                                        <p:cTn id="110" dur="500"/>
                                        <p:tgtEl>
                                          <p:spTgt spid="25"/>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p:cTn id="115" dur="500" fill="hold"/>
                                        <p:tgtEl>
                                          <p:spTgt spid="7"/>
                                        </p:tgtEl>
                                        <p:attrNameLst>
                                          <p:attrName>ppt_w</p:attrName>
                                        </p:attrNameLst>
                                      </p:cBhvr>
                                      <p:tavLst>
                                        <p:tav tm="0">
                                          <p:val>
                                            <p:fltVal val="0"/>
                                          </p:val>
                                        </p:tav>
                                        <p:tav tm="100000">
                                          <p:val>
                                            <p:strVal val="#ppt_w"/>
                                          </p:val>
                                        </p:tav>
                                      </p:tavLst>
                                    </p:anim>
                                    <p:anim calcmode="lin" valueType="num">
                                      <p:cBhvr>
                                        <p:cTn id="116" dur="500" fill="hold"/>
                                        <p:tgtEl>
                                          <p:spTgt spid="7"/>
                                        </p:tgtEl>
                                        <p:attrNameLst>
                                          <p:attrName>ppt_h</p:attrName>
                                        </p:attrNameLst>
                                      </p:cBhvr>
                                      <p:tavLst>
                                        <p:tav tm="0">
                                          <p:val>
                                            <p:fltVal val="0"/>
                                          </p:val>
                                        </p:tav>
                                        <p:tav tm="100000">
                                          <p:val>
                                            <p:strVal val="#ppt_h"/>
                                          </p:val>
                                        </p:tav>
                                      </p:tavLst>
                                    </p:anim>
                                    <p:animEffect transition="in" filter="fade">
                                      <p:cBhvr>
                                        <p:cTn id="117" dur="500"/>
                                        <p:tgtEl>
                                          <p:spTgt spid="7"/>
                                        </p:tgtEl>
                                      </p:cBhvr>
                                    </p:animEffect>
                                  </p:childTnLst>
                                </p:cTn>
                              </p:par>
                              <p:par>
                                <p:cTn id="118" presetID="53"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fltVal val="0"/>
                                          </p:val>
                                        </p:tav>
                                        <p:tav tm="100000">
                                          <p:val>
                                            <p:strVal val="#ppt_h"/>
                                          </p:val>
                                        </p:tav>
                                      </p:tavLst>
                                    </p:anim>
                                    <p:animEffect transition="in" filter="fade">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6"/>
                                        </p:tgtEl>
                                        <p:attrNameLst>
                                          <p:attrName>style.visibility</p:attrName>
                                        </p:attrNameLst>
                                      </p:cBhvr>
                                      <p:to>
                                        <p:strVal val="visible"/>
                                      </p:to>
                                    </p:set>
                                    <p:anim calcmode="lin" valueType="num">
                                      <p:cBhvr>
                                        <p:cTn id="132" dur="500" fill="hold"/>
                                        <p:tgtEl>
                                          <p:spTgt spid="6"/>
                                        </p:tgtEl>
                                        <p:attrNameLst>
                                          <p:attrName>ppt_w</p:attrName>
                                        </p:attrNameLst>
                                      </p:cBhvr>
                                      <p:tavLst>
                                        <p:tav tm="0">
                                          <p:val>
                                            <p:fltVal val="0"/>
                                          </p:val>
                                        </p:tav>
                                        <p:tav tm="100000">
                                          <p:val>
                                            <p:strVal val="#ppt_w"/>
                                          </p:val>
                                        </p:tav>
                                      </p:tavLst>
                                    </p:anim>
                                    <p:anim calcmode="lin" valueType="num">
                                      <p:cBhvr>
                                        <p:cTn id="133" dur="500" fill="hold"/>
                                        <p:tgtEl>
                                          <p:spTgt spid="6"/>
                                        </p:tgtEl>
                                        <p:attrNameLst>
                                          <p:attrName>ppt_h</p:attrName>
                                        </p:attrNameLst>
                                      </p:cBhvr>
                                      <p:tavLst>
                                        <p:tav tm="0">
                                          <p:val>
                                            <p:fltVal val="0"/>
                                          </p:val>
                                        </p:tav>
                                        <p:tav tm="100000">
                                          <p:val>
                                            <p:strVal val="#ppt_h"/>
                                          </p:val>
                                        </p:tav>
                                      </p:tavLst>
                                    </p:anim>
                                    <p:animEffect transition="in" filter="fade">
                                      <p:cBhvr>
                                        <p:cTn id="134" dur="500"/>
                                        <p:tgtEl>
                                          <p:spTgt spid="6"/>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 calcmode="lin" valueType="num">
                                      <p:cBhvr>
                                        <p:cTn id="139" dur="500" fill="hold"/>
                                        <p:tgtEl>
                                          <p:spTgt spid="5"/>
                                        </p:tgtEl>
                                        <p:attrNameLst>
                                          <p:attrName>ppt_w</p:attrName>
                                        </p:attrNameLst>
                                      </p:cBhvr>
                                      <p:tavLst>
                                        <p:tav tm="0">
                                          <p:val>
                                            <p:fltVal val="0"/>
                                          </p:val>
                                        </p:tav>
                                        <p:tav tm="100000">
                                          <p:val>
                                            <p:strVal val="#ppt_w"/>
                                          </p:val>
                                        </p:tav>
                                      </p:tavLst>
                                    </p:anim>
                                    <p:anim calcmode="lin" valueType="num">
                                      <p:cBhvr>
                                        <p:cTn id="140" dur="500" fill="hold"/>
                                        <p:tgtEl>
                                          <p:spTgt spid="5"/>
                                        </p:tgtEl>
                                        <p:attrNameLst>
                                          <p:attrName>ppt_h</p:attrName>
                                        </p:attrNameLst>
                                      </p:cBhvr>
                                      <p:tavLst>
                                        <p:tav tm="0">
                                          <p:val>
                                            <p:fltVal val="0"/>
                                          </p:val>
                                        </p:tav>
                                        <p:tav tm="100000">
                                          <p:val>
                                            <p:strVal val="#ppt_h"/>
                                          </p:val>
                                        </p:tav>
                                      </p:tavLst>
                                    </p:anim>
                                    <p:animEffect transition="in" filter="fade">
                                      <p:cBhvr>
                                        <p:cTn id="141" dur="500"/>
                                        <p:tgtEl>
                                          <p:spTgt spid="5"/>
                                        </p:tgtEl>
                                      </p:cBhvr>
                                    </p:animEffect>
                                  </p:childTnLst>
                                </p:cTn>
                              </p:par>
                              <p:par>
                                <p:cTn id="142" presetID="53"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ppt_w</p:attrName>
                                        </p:attrNameLst>
                                      </p:cBhvr>
                                      <p:tavLst>
                                        <p:tav tm="0">
                                          <p:val>
                                            <p:fltVal val="0"/>
                                          </p:val>
                                        </p:tav>
                                        <p:tav tm="100000">
                                          <p:val>
                                            <p:strVal val="#ppt_w"/>
                                          </p:val>
                                        </p:tav>
                                      </p:tavLst>
                                    </p:anim>
                                    <p:anim calcmode="lin" valueType="num">
                                      <p:cBhvr>
                                        <p:cTn id="145" dur="500" fill="hold"/>
                                        <p:tgtEl>
                                          <p:spTgt spid="28"/>
                                        </p:tgtEl>
                                        <p:attrNameLst>
                                          <p:attrName>ppt_h</p:attrName>
                                        </p:attrNameLst>
                                      </p:cBhvr>
                                      <p:tavLst>
                                        <p:tav tm="0">
                                          <p:val>
                                            <p:fltVal val="0"/>
                                          </p:val>
                                        </p:tav>
                                        <p:tav tm="100000">
                                          <p:val>
                                            <p:strVal val="#ppt_h"/>
                                          </p:val>
                                        </p:tav>
                                      </p:tavLst>
                                    </p:anim>
                                    <p:animEffect transition="in" filter="fade">
                                      <p:cBhvr>
                                        <p:cTn id="146" dur="500"/>
                                        <p:tgtEl>
                                          <p:spTgt spid="28"/>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0" fill="hold" nodeType="click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par>
                                <p:cTn id="154" presetID="53" presetClass="entr" presetSubtype="0" fill="hold" nodeType="withEffect">
                                  <p:stCondLst>
                                    <p:cond delay="0"/>
                                  </p:stCondLst>
                                  <p:childTnLst>
                                    <p:set>
                                      <p:cBhvr>
                                        <p:cTn id="155" dur="1" fill="hold">
                                          <p:stCondLst>
                                            <p:cond delay="0"/>
                                          </p:stCondLst>
                                        </p:cTn>
                                        <p:tgtEl>
                                          <p:spTgt spid="48"/>
                                        </p:tgtEl>
                                        <p:attrNameLst>
                                          <p:attrName>style.visibility</p:attrName>
                                        </p:attrNameLst>
                                      </p:cBhvr>
                                      <p:to>
                                        <p:strVal val="visible"/>
                                      </p:to>
                                    </p:set>
                                    <p:anim calcmode="lin" valueType="num">
                                      <p:cBhvr>
                                        <p:cTn id="156" dur="500" fill="hold"/>
                                        <p:tgtEl>
                                          <p:spTgt spid="48"/>
                                        </p:tgtEl>
                                        <p:attrNameLst>
                                          <p:attrName>ppt_w</p:attrName>
                                        </p:attrNameLst>
                                      </p:cBhvr>
                                      <p:tavLst>
                                        <p:tav tm="0">
                                          <p:val>
                                            <p:fltVal val="0"/>
                                          </p:val>
                                        </p:tav>
                                        <p:tav tm="100000">
                                          <p:val>
                                            <p:strVal val="#ppt_w"/>
                                          </p:val>
                                        </p:tav>
                                      </p:tavLst>
                                    </p:anim>
                                    <p:anim calcmode="lin" valueType="num">
                                      <p:cBhvr>
                                        <p:cTn id="157" dur="500" fill="hold"/>
                                        <p:tgtEl>
                                          <p:spTgt spid="48"/>
                                        </p:tgtEl>
                                        <p:attrNameLst>
                                          <p:attrName>ppt_h</p:attrName>
                                        </p:attrNameLst>
                                      </p:cBhvr>
                                      <p:tavLst>
                                        <p:tav tm="0">
                                          <p:val>
                                            <p:fltVal val="0"/>
                                          </p:val>
                                        </p:tav>
                                        <p:tav tm="100000">
                                          <p:val>
                                            <p:strVal val="#ppt_h"/>
                                          </p:val>
                                        </p:tav>
                                      </p:tavLst>
                                    </p:anim>
                                    <p:animEffect transition="in" filter="fade">
                                      <p:cBhvr>
                                        <p:cTn id="158" dur="500"/>
                                        <p:tgtEl>
                                          <p:spTgt spid="48"/>
                                        </p:tgtEl>
                                      </p:cBhvr>
                                    </p:animEffect>
                                  </p:childTnLst>
                                </p:cTn>
                              </p:par>
                              <p:par>
                                <p:cTn id="159" presetID="53" presetClass="entr" presetSubtype="0" fill="hold" nodeType="withEffect">
                                  <p:stCondLst>
                                    <p:cond delay="0"/>
                                  </p:stCondLst>
                                  <p:childTnLst>
                                    <p:set>
                                      <p:cBhvr>
                                        <p:cTn id="160" dur="1" fill="hold">
                                          <p:stCondLst>
                                            <p:cond delay="0"/>
                                          </p:stCondLst>
                                        </p:cTn>
                                        <p:tgtEl>
                                          <p:spTgt spid="50"/>
                                        </p:tgtEl>
                                        <p:attrNameLst>
                                          <p:attrName>style.visibility</p:attrName>
                                        </p:attrNameLst>
                                      </p:cBhvr>
                                      <p:to>
                                        <p:strVal val="visible"/>
                                      </p:to>
                                    </p:set>
                                    <p:anim calcmode="lin" valueType="num">
                                      <p:cBhvr>
                                        <p:cTn id="161" dur="500" fill="hold"/>
                                        <p:tgtEl>
                                          <p:spTgt spid="50"/>
                                        </p:tgtEl>
                                        <p:attrNameLst>
                                          <p:attrName>ppt_w</p:attrName>
                                        </p:attrNameLst>
                                      </p:cBhvr>
                                      <p:tavLst>
                                        <p:tav tm="0">
                                          <p:val>
                                            <p:fltVal val="0"/>
                                          </p:val>
                                        </p:tav>
                                        <p:tav tm="100000">
                                          <p:val>
                                            <p:strVal val="#ppt_w"/>
                                          </p:val>
                                        </p:tav>
                                      </p:tavLst>
                                    </p:anim>
                                    <p:anim calcmode="lin" valueType="num">
                                      <p:cBhvr>
                                        <p:cTn id="162" dur="500" fill="hold"/>
                                        <p:tgtEl>
                                          <p:spTgt spid="50"/>
                                        </p:tgtEl>
                                        <p:attrNameLst>
                                          <p:attrName>ppt_h</p:attrName>
                                        </p:attrNameLst>
                                      </p:cBhvr>
                                      <p:tavLst>
                                        <p:tav tm="0">
                                          <p:val>
                                            <p:fltVal val="0"/>
                                          </p:val>
                                        </p:tav>
                                        <p:tav tm="100000">
                                          <p:val>
                                            <p:strVal val="#ppt_h"/>
                                          </p:val>
                                        </p:tav>
                                      </p:tavLst>
                                    </p:anim>
                                    <p:animEffect transition="in" filter="fade">
                                      <p:cBhvr>
                                        <p:cTn id="163" dur="500"/>
                                        <p:tgtEl>
                                          <p:spTgt spid="50"/>
                                        </p:tgtEl>
                                      </p:cBhvr>
                                    </p:animEffect>
                                  </p:childTnLst>
                                </p:cTn>
                              </p:par>
                              <p:par>
                                <p:cTn id="164" presetID="53" presetClass="entr" presetSubtype="0" fill="hold" nodeType="with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p:cTn id="166" dur="500" fill="hold"/>
                                        <p:tgtEl>
                                          <p:spTgt spid="51"/>
                                        </p:tgtEl>
                                        <p:attrNameLst>
                                          <p:attrName>ppt_w</p:attrName>
                                        </p:attrNameLst>
                                      </p:cBhvr>
                                      <p:tavLst>
                                        <p:tav tm="0">
                                          <p:val>
                                            <p:fltVal val="0"/>
                                          </p:val>
                                        </p:tav>
                                        <p:tav tm="100000">
                                          <p:val>
                                            <p:strVal val="#ppt_w"/>
                                          </p:val>
                                        </p:tav>
                                      </p:tavLst>
                                    </p:anim>
                                    <p:anim calcmode="lin" valueType="num">
                                      <p:cBhvr>
                                        <p:cTn id="167" dur="500" fill="hold"/>
                                        <p:tgtEl>
                                          <p:spTgt spid="51"/>
                                        </p:tgtEl>
                                        <p:attrNameLst>
                                          <p:attrName>ppt_h</p:attrName>
                                        </p:attrNameLst>
                                      </p:cBhvr>
                                      <p:tavLst>
                                        <p:tav tm="0">
                                          <p:val>
                                            <p:fltVal val="0"/>
                                          </p:val>
                                        </p:tav>
                                        <p:tav tm="100000">
                                          <p:val>
                                            <p:strVal val="#ppt_h"/>
                                          </p:val>
                                        </p:tav>
                                      </p:tavLst>
                                    </p:anim>
                                    <p:animEffect transition="in" filter="fade">
                                      <p:cBhvr>
                                        <p:cTn id="168" dur="500"/>
                                        <p:tgtEl>
                                          <p:spTgt spid="51"/>
                                        </p:tgtEl>
                                      </p:cBhvr>
                                    </p:animEffect>
                                  </p:childTnLst>
                                </p:cTn>
                              </p:par>
                              <p:par>
                                <p:cTn id="169" presetID="53" presetClass="entr" presetSubtype="0" fill="hold"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p:cTn id="171" dur="500" fill="hold"/>
                                        <p:tgtEl>
                                          <p:spTgt spid="52"/>
                                        </p:tgtEl>
                                        <p:attrNameLst>
                                          <p:attrName>ppt_w</p:attrName>
                                        </p:attrNameLst>
                                      </p:cBhvr>
                                      <p:tavLst>
                                        <p:tav tm="0">
                                          <p:val>
                                            <p:fltVal val="0"/>
                                          </p:val>
                                        </p:tav>
                                        <p:tav tm="100000">
                                          <p:val>
                                            <p:strVal val="#ppt_w"/>
                                          </p:val>
                                        </p:tav>
                                      </p:tavLst>
                                    </p:anim>
                                    <p:anim calcmode="lin" valueType="num">
                                      <p:cBhvr>
                                        <p:cTn id="172" dur="500" fill="hold"/>
                                        <p:tgtEl>
                                          <p:spTgt spid="52"/>
                                        </p:tgtEl>
                                        <p:attrNameLst>
                                          <p:attrName>ppt_h</p:attrName>
                                        </p:attrNameLst>
                                      </p:cBhvr>
                                      <p:tavLst>
                                        <p:tav tm="0">
                                          <p:val>
                                            <p:fltVal val="0"/>
                                          </p:val>
                                        </p:tav>
                                        <p:tav tm="100000">
                                          <p:val>
                                            <p:strVal val="#ppt_h"/>
                                          </p:val>
                                        </p:tav>
                                      </p:tavLst>
                                    </p:anim>
                                    <p:animEffect transition="in" filter="fade">
                                      <p:cBhvr>
                                        <p:cTn id="173" dur="500"/>
                                        <p:tgtEl>
                                          <p:spTgt spid="52"/>
                                        </p:tgtEl>
                                      </p:cBhvr>
                                    </p:animEffect>
                                  </p:childTnLst>
                                </p:cTn>
                              </p:par>
                              <p:par>
                                <p:cTn id="174" presetID="53" presetClass="entr" presetSubtype="0" fill="hold" nodeType="withEffect">
                                  <p:stCondLst>
                                    <p:cond delay="0"/>
                                  </p:stCondLst>
                                  <p:childTnLst>
                                    <p:set>
                                      <p:cBhvr>
                                        <p:cTn id="175" dur="1" fill="hold">
                                          <p:stCondLst>
                                            <p:cond delay="0"/>
                                          </p:stCondLst>
                                        </p:cTn>
                                        <p:tgtEl>
                                          <p:spTgt spid="54"/>
                                        </p:tgtEl>
                                        <p:attrNameLst>
                                          <p:attrName>style.visibility</p:attrName>
                                        </p:attrNameLst>
                                      </p:cBhvr>
                                      <p:to>
                                        <p:strVal val="visible"/>
                                      </p:to>
                                    </p:set>
                                    <p:anim calcmode="lin" valueType="num">
                                      <p:cBhvr>
                                        <p:cTn id="176" dur="500" fill="hold"/>
                                        <p:tgtEl>
                                          <p:spTgt spid="54"/>
                                        </p:tgtEl>
                                        <p:attrNameLst>
                                          <p:attrName>ppt_w</p:attrName>
                                        </p:attrNameLst>
                                      </p:cBhvr>
                                      <p:tavLst>
                                        <p:tav tm="0">
                                          <p:val>
                                            <p:fltVal val="0"/>
                                          </p:val>
                                        </p:tav>
                                        <p:tav tm="100000">
                                          <p:val>
                                            <p:strVal val="#ppt_w"/>
                                          </p:val>
                                        </p:tav>
                                      </p:tavLst>
                                    </p:anim>
                                    <p:anim calcmode="lin" valueType="num">
                                      <p:cBhvr>
                                        <p:cTn id="177" dur="500" fill="hold"/>
                                        <p:tgtEl>
                                          <p:spTgt spid="54"/>
                                        </p:tgtEl>
                                        <p:attrNameLst>
                                          <p:attrName>ppt_h</p:attrName>
                                        </p:attrNameLst>
                                      </p:cBhvr>
                                      <p:tavLst>
                                        <p:tav tm="0">
                                          <p:val>
                                            <p:fltVal val="0"/>
                                          </p:val>
                                        </p:tav>
                                        <p:tav tm="100000">
                                          <p:val>
                                            <p:strVal val="#ppt_h"/>
                                          </p:val>
                                        </p:tav>
                                      </p:tavLst>
                                    </p:anim>
                                    <p:animEffect transition="in" filter="fade">
                                      <p:cBhvr>
                                        <p:cTn id="178" dur="500"/>
                                        <p:tgtEl>
                                          <p:spTgt spid="54"/>
                                        </p:tgtEl>
                                      </p:cBhvr>
                                    </p:animEffect>
                                  </p:childTnLst>
                                </p:cTn>
                              </p:par>
                              <p:par>
                                <p:cTn id="179" presetID="53" presetClass="entr" presetSubtype="0" fill="hold" nodeType="with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childTnLst>
                                </p:cTn>
                              </p:par>
                              <p:par>
                                <p:cTn id="184" presetID="53" presetClass="entr" presetSubtype="0" fill="hold"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p:cTn id="186" dur="500" fill="hold"/>
                                        <p:tgtEl>
                                          <p:spTgt spid="59"/>
                                        </p:tgtEl>
                                        <p:attrNameLst>
                                          <p:attrName>ppt_w</p:attrName>
                                        </p:attrNameLst>
                                      </p:cBhvr>
                                      <p:tavLst>
                                        <p:tav tm="0">
                                          <p:val>
                                            <p:fltVal val="0"/>
                                          </p:val>
                                        </p:tav>
                                        <p:tav tm="100000">
                                          <p:val>
                                            <p:strVal val="#ppt_w"/>
                                          </p:val>
                                        </p:tav>
                                      </p:tavLst>
                                    </p:anim>
                                    <p:anim calcmode="lin" valueType="num">
                                      <p:cBhvr>
                                        <p:cTn id="187" dur="500" fill="hold"/>
                                        <p:tgtEl>
                                          <p:spTgt spid="59"/>
                                        </p:tgtEl>
                                        <p:attrNameLst>
                                          <p:attrName>ppt_h</p:attrName>
                                        </p:attrNameLst>
                                      </p:cBhvr>
                                      <p:tavLst>
                                        <p:tav tm="0">
                                          <p:val>
                                            <p:fltVal val="0"/>
                                          </p:val>
                                        </p:tav>
                                        <p:tav tm="100000">
                                          <p:val>
                                            <p:strVal val="#ppt_h"/>
                                          </p:val>
                                        </p:tav>
                                      </p:tavLst>
                                    </p:anim>
                                    <p:animEffect transition="in" filter="fade">
                                      <p:cBhvr>
                                        <p:cTn id="188" dur="500"/>
                                        <p:tgtEl>
                                          <p:spTgt spid="59"/>
                                        </p:tgtEl>
                                      </p:cBhvr>
                                    </p:animEffect>
                                  </p:childTnLst>
                                </p:cTn>
                              </p:par>
                              <p:par>
                                <p:cTn id="189" presetID="53" presetClass="entr" presetSubtype="0" fill="hold" nodeType="withEffect">
                                  <p:stCondLst>
                                    <p:cond delay="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500" fill="hold"/>
                                        <p:tgtEl>
                                          <p:spTgt spid="61"/>
                                        </p:tgtEl>
                                        <p:attrNameLst>
                                          <p:attrName>ppt_w</p:attrName>
                                        </p:attrNameLst>
                                      </p:cBhvr>
                                      <p:tavLst>
                                        <p:tav tm="0">
                                          <p:val>
                                            <p:fltVal val="0"/>
                                          </p:val>
                                        </p:tav>
                                        <p:tav tm="100000">
                                          <p:val>
                                            <p:strVal val="#ppt_w"/>
                                          </p:val>
                                        </p:tav>
                                      </p:tavLst>
                                    </p:anim>
                                    <p:anim calcmode="lin" valueType="num">
                                      <p:cBhvr>
                                        <p:cTn id="192" dur="500" fill="hold"/>
                                        <p:tgtEl>
                                          <p:spTgt spid="61"/>
                                        </p:tgtEl>
                                        <p:attrNameLst>
                                          <p:attrName>ppt_h</p:attrName>
                                        </p:attrNameLst>
                                      </p:cBhvr>
                                      <p:tavLst>
                                        <p:tav tm="0">
                                          <p:val>
                                            <p:fltVal val="0"/>
                                          </p:val>
                                        </p:tav>
                                        <p:tav tm="100000">
                                          <p:val>
                                            <p:strVal val="#ppt_h"/>
                                          </p:val>
                                        </p:tav>
                                      </p:tavLst>
                                    </p:anim>
                                    <p:animEffect transition="in" filter="fade">
                                      <p:cBhvr>
                                        <p:cTn id="193" dur="500"/>
                                        <p:tgtEl>
                                          <p:spTgt spid="61"/>
                                        </p:tgtEl>
                                      </p:cBhvr>
                                    </p:animEffect>
                                  </p:childTnLst>
                                </p:cTn>
                              </p:par>
                              <p:par>
                                <p:cTn id="194" presetID="53" presetClass="entr" presetSubtype="0" fill="hold" nodeType="withEffect">
                                  <p:stCondLst>
                                    <p:cond delay="0"/>
                                  </p:stCondLst>
                                  <p:childTnLst>
                                    <p:set>
                                      <p:cBhvr>
                                        <p:cTn id="195" dur="1" fill="hold">
                                          <p:stCondLst>
                                            <p:cond delay="0"/>
                                          </p:stCondLst>
                                        </p:cTn>
                                        <p:tgtEl>
                                          <p:spTgt spid="62"/>
                                        </p:tgtEl>
                                        <p:attrNameLst>
                                          <p:attrName>style.visibility</p:attrName>
                                        </p:attrNameLst>
                                      </p:cBhvr>
                                      <p:to>
                                        <p:strVal val="visible"/>
                                      </p:to>
                                    </p:set>
                                    <p:anim calcmode="lin" valueType="num">
                                      <p:cBhvr>
                                        <p:cTn id="196" dur="500" fill="hold"/>
                                        <p:tgtEl>
                                          <p:spTgt spid="62"/>
                                        </p:tgtEl>
                                        <p:attrNameLst>
                                          <p:attrName>ppt_w</p:attrName>
                                        </p:attrNameLst>
                                      </p:cBhvr>
                                      <p:tavLst>
                                        <p:tav tm="0">
                                          <p:val>
                                            <p:fltVal val="0"/>
                                          </p:val>
                                        </p:tav>
                                        <p:tav tm="100000">
                                          <p:val>
                                            <p:strVal val="#ppt_w"/>
                                          </p:val>
                                        </p:tav>
                                      </p:tavLst>
                                    </p:anim>
                                    <p:anim calcmode="lin" valueType="num">
                                      <p:cBhvr>
                                        <p:cTn id="197" dur="500" fill="hold"/>
                                        <p:tgtEl>
                                          <p:spTgt spid="62"/>
                                        </p:tgtEl>
                                        <p:attrNameLst>
                                          <p:attrName>ppt_h</p:attrName>
                                        </p:attrNameLst>
                                      </p:cBhvr>
                                      <p:tavLst>
                                        <p:tav tm="0">
                                          <p:val>
                                            <p:fltVal val="0"/>
                                          </p:val>
                                        </p:tav>
                                        <p:tav tm="100000">
                                          <p:val>
                                            <p:strVal val="#ppt_h"/>
                                          </p:val>
                                        </p:tav>
                                      </p:tavLst>
                                    </p:anim>
                                    <p:animEffect transition="in" filter="fade">
                                      <p:cBhvr>
                                        <p:cTn id="198" dur="500"/>
                                        <p:tgtEl>
                                          <p:spTgt spid="62"/>
                                        </p:tgtEl>
                                      </p:cBhvr>
                                    </p:animEffect>
                                  </p:childTnLst>
                                </p:cTn>
                              </p:par>
                              <p:par>
                                <p:cTn id="199" presetID="53" presetClass="entr" presetSubtype="0" fill="hold" nodeType="withEffect">
                                  <p:stCondLst>
                                    <p:cond delay="0"/>
                                  </p:stCondLst>
                                  <p:childTnLst>
                                    <p:set>
                                      <p:cBhvr>
                                        <p:cTn id="200" dur="1" fill="hold">
                                          <p:stCondLst>
                                            <p:cond delay="0"/>
                                          </p:stCondLst>
                                        </p:cTn>
                                        <p:tgtEl>
                                          <p:spTgt spid="63"/>
                                        </p:tgtEl>
                                        <p:attrNameLst>
                                          <p:attrName>style.visibility</p:attrName>
                                        </p:attrNameLst>
                                      </p:cBhvr>
                                      <p:to>
                                        <p:strVal val="visible"/>
                                      </p:to>
                                    </p:set>
                                    <p:anim calcmode="lin" valueType="num">
                                      <p:cBhvr>
                                        <p:cTn id="201" dur="500" fill="hold"/>
                                        <p:tgtEl>
                                          <p:spTgt spid="63"/>
                                        </p:tgtEl>
                                        <p:attrNameLst>
                                          <p:attrName>ppt_w</p:attrName>
                                        </p:attrNameLst>
                                      </p:cBhvr>
                                      <p:tavLst>
                                        <p:tav tm="0">
                                          <p:val>
                                            <p:fltVal val="0"/>
                                          </p:val>
                                        </p:tav>
                                        <p:tav tm="100000">
                                          <p:val>
                                            <p:strVal val="#ppt_w"/>
                                          </p:val>
                                        </p:tav>
                                      </p:tavLst>
                                    </p:anim>
                                    <p:anim calcmode="lin" valueType="num">
                                      <p:cBhvr>
                                        <p:cTn id="202" dur="500" fill="hold"/>
                                        <p:tgtEl>
                                          <p:spTgt spid="63"/>
                                        </p:tgtEl>
                                        <p:attrNameLst>
                                          <p:attrName>ppt_h</p:attrName>
                                        </p:attrNameLst>
                                      </p:cBhvr>
                                      <p:tavLst>
                                        <p:tav tm="0">
                                          <p:val>
                                            <p:fltVal val="0"/>
                                          </p:val>
                                        </p:tav>
                                        <p:tav tm="100000">
                                          <p:val>
                                            <p:strVal val="#ppt_h"/>
                                          </p:val>
                                        </p:tav>
                                      </p:tavLst>
                                    </p:anim>
                                    <p:animEffect transition="in" filter="fade">
                                      <p:cBhvr>
                                        <p:cTn id="203" dur="500"/>
                                        <p:tgtEl>
                                          <p:spTgt spid="63"/>
                                        </p:tgtEl>
                                      </p:cBhvr>
                                    </p:animEffect>
                                  </p:childTnLst>
                                </p:cTn>
                              </p:par>
                            </p:childTnLst>
                          </p:cTn>
                        </p:par>
                      </p:childTnLst>
                    </p:cTn>
                  </p:par>
                  <p:par>
                    <p:cTn id="204" fill="hold">
                      <p:stCondLst>
                        <p:cond delay="indefinite"/>
                      </p:stCondLst>
                      <p:childTnLst>
                        <p:par>
                          <p:cTn id="205" fill="hold">
                            <p:stCondLst>
                              <p:cond delay="0"/>
                            </p:stCondLst>
                            <p:childTnLst>
                              <p:par>
                                <p:cTn id="206" presetID="53" presetClass="entr" presetSubtype="0" fill="hold" nodeType="clickEffect">
                                  <p:stCondLst>
                                    <p:cond delay="0"/>
                                  </p:stCondLst>
                                  <p:childTnLst>
                                    <p:set>
                                      <p:cBhvr>
                                        <p:cTn id="207" dur="1" fill="hold">
                                          <p:stCondLst>
                                            <p:cond delay="0"/>
                                          </p:stCondLst>
                                        </p:cTn>
                                        <p:tgtEl>
                                          <p:spTgt spid="68"/>
                                        </p:tgtEl>
                                        <p:attrNameLst>
                                          <p:attrName>style.visibility</p:attrName>
                                        </p:attrNameLst>
                                      </p:cBhvr>
                                      <p:to>
                                        <p:strVal val="visible"/>
                                      </p:to>
                                    </p:set>
                                    <p:anim calcmode="lin" valueType="num">
                                      <p:cBhvr>
                                        <p:cTn id="208" dur="500" fill="hold"/>
                                        <p:tgtEl>
                                          <p:spTgt spid="68"/>
                                        </p:tgtEl>
                                        <p:attrNameLst>
                                          <p:attrName>ppt_w</p:attrName>
                                        </p:attrNameLst>
                                      </p:cBhvr>
                                      <p:tavLst>
                                        <p:tav tm="0">
                                          <p:val>
                                            <p:fltVal val="0"/>
                                          </p:val>
                                        </p:tav>
                                        <p:tav tm="100000">
                                          <p:val>
                                            <p:strVal val="#ppt_w"/>
                                          </p:val>
                                        </p:tav>
                                      </p:tavLst>
                                    </p:anim>
                                    <p:anim calcmode="lin" valueType="num">
                                      <p:cBhvr>
                                        <p:cTn id="209" dur="500" fill="hold"/>
                                        <p:tgtEl>
                                          <p:spTgt spid="68"/>
                                        </p:tgtEl>
                                        <p:attrNameLst>
                                          <p:attrName>ppt_h</p:attrName>
                                        </p:attrNameLst>
                                      </p:cBhvr>
                                      <p:tavLst>
                                        <p:tav tm="0">
                                          <p:val>
                                            <p:fltVal val="0"/>
                                          </p:val>
                                        </p:tav>
                                        <p:tav tm="100000">
                                          <p:val>
                                            <p:strVal val="#ppt_h"/>
                                          </p:val>
                                        </p:tav>
                                      </p:tavLst>
                                    </p:anim>
                                    <p:animEffect transition="in" filter="fade">
                                      <p:cBhvr>
                                        <p:cTn id="210" dur="500"/>
                                        <p:tgtEl>
                                          <p:spTgt spid="68"/>
                                        </p:tgtEl>
                                      </p:cBhvr>
                                    </p:animEffect>
                                  </p:childTnLst>
                                </p:cTn>
                              </p:par>
                              <p:par>
                                <p:cTn id="211" presetID="53" presetClass="entr" presetSubtype="0" fill="hold" nodeType="withEffect">
                                  <p:stCondLst>
                                    <p:cond delay="0"/>
                                  </p:stCondLst>
                                  <p:childTnLst>
                                    <p:set>
                                      <p:cBhvr>
                                        <p:cTn id="212" dur="1" fill="hold">
                                          <p:stCondLst>
                                            <p:cond delay="0"/>
                                          </p:stCondLst>
                                        </p:cTn>
                                        <p:tgtEl>
                                          <p:spTgt spid="89"/>
                                        </p:tgtEl>
                                        <p:attrNameLst>
                                          <p:attrName>style.visibility</p:attrName>
                                        </p:attrNameLst>
                                      </p:cBhvr>
                                      <p:to>
                                        <p:strVal val="visible"/>
                                      </p:to>
                                    </p:set>
                                    <p:anim calcmode="lin" valueType="num">
                                      <p:cBhvr>
                                        <p:cTn id="213" dur="500" fill="hold"/>
                                        <p:tgtEl>
                                          <p:spTgt spid="89"/>
                                        </p:tgtEl>
                                        <p:attrNameLst>
                                          <p:attrName>ppt_w</p:attrName>
                                        </p:attrNameLst>
                                      </p:cBhvr>
                                      <p:tavLst>
                                        <p:tav tm="0">
                                          <p:val>
                                            <p:fltVal val="0"/>
                                          </p:val>
                                        </p:tav>
                                        <p:tav tm="100000">
                                          <p:val>
                                            <p:strVal val="#ppt_w"/>
                                          </p:val>
                                        </p:tav>
                                      </p:tavLst>
                                    </p:anim>
                                    <p:anim calcmode="lin" valueType="num">
                                      <p:cBhvr>
                                        <p:cTn id="214" dur="500" fill="hold"/>
                                        <p:tgtEl>
                                          <p:spTgt spid="89"/>
                                        </p:tgtEl>
                                        <p:attrNameLst>
                                          <p:attrName>ppt_h</p:attrName>
                                        </p:attrNameLst>
                                      </p:cBhvr>
                                      <p:tavLst>
                                        <p:tav tm="0">
                                          <p:val>
                                            <p:fltVal val="0"/>
                                          </p:val>
                                        </p:tav>
                                        <p:tav tm="100000">
                                          <p:val>
                                            <p:strVal val="#ppt_h"/>
                                          </p:val>
                                        </p:tav>
                                      </p:tavLst>
                                    </p:anim>
                                    <p:animEffect transition="in" filter="fade">
                                      <p:cBhvr>
                                        <p:cTn id="215" dur="500"/>
                                        <p:tgtEl>
                                          <p:spTgt spid="89"/>
                                        </p:tgtEl>
                                      </p:cBhvr>
                                    </p:animEffect>
                                  </p:childTnLst>
                                </p:cTn>
                              </p:par>
                              <p:par>
                                <p:cTn id="216" presetID="53" presetClass="entr" presetSubtype="0" fill="hold" nodeType="withEffect">
                                  <p:stCondLst>
                                    <p:cond delay="0"/>
                                  </p:stCondLst>
                                  <p:childTnLst>
                                    <p:set>
                                      <p:cBhvr>
                                        <p:cTn id="217" dur="1" fill="hold">
                                          <p:stCondLst>
                                            <p:cond delay="0"/>
                                          </p:stCondLst>
                                        </p:cTn>
                                        <p:tgtEl>
                                          <p:spTgt spid="69"/>
                                        </p:tgtEl>
                                        <p:attrNameLst>
                                          <p:attrName>style.visibility</p:attrName>
                                        </p:attrNameLst>
                                      </p:cBhvr>
                                      <p:to>
                                        <p:strVal val="visible"/>
                                      </p:to>
                                    </p:set>
                                    <p:anim calcmode="lin" valueType="num">
                                      <p:cBhvr>
                                        <p:cTn id="218" dur="500" fill="hold"/>
                                        <p:tgtEl>
                                          <p:spTgt spid="69"/>
                                        </p:tgtEl>
                                        <p:attrNameLst>
                                          <p:attrName>ppt_w</p:attrName>
                                        </p:attrNameLst>
                                      </p:cBhvr>
                                      <p:tavLst>
                                        <p:tav tm="0">
                                          <p:val>
                                            <p:fltVal val="0"/>
                                          </p:val>
                                        </p:tav>
                                        <p:tav tm="100000">
                                          <p:val>
                                            <p:strVal val="#ppt_w"/>
                                          </p:val>
                                        </p:tav>
                                      </p:tavLst>
                                    </p:anim>
                                    <p:anim calcmode="lin" valueType="num">
                                      <p:cBhvr>
                                        <p:cTn id="219" dur="500" fill="hold"/>
                                        <p:tgtEl>
                                          <p:spTgt spid="69"/>
                                        </p:tgtEl>
                                        <p:attrNameLst>
                                          <p:attrName>ppt_h</p:attrName>
                                        </p:attrNameLst>
                                      </p:cBhvr>
                                      <p:tavLst>
                                        <p:tav tm="0">
                                          <p:val>
                                            <p:fltVal val="0"/>
                                          </p:val>
                                        </p:tav>
                                        <p:tav tm="100000">
                                          <p:val>
                                            <p:strVal val="#ppt_h"/>
                                          </p:val>
                                        </p:tav>
                                      </p:tavLst>
                                    </p:anim>
                                    <p:animEffect transition="in" filter="fade">
                                      <p:cBhvr>
                                        <p:cTn id="220" dur="500"/>
                                        <p:tgtEl>
                                          <p:spTgt spid="69"/>
                                        </p:tgtEl>
                                      </p:cBhvr>
                                    </p:animEffect>
                                  </p:childTnLst>
                                </p:cTn>
                              </p:par>
                              <p:par>
                                <p:cTn id="221" presetID="53" presetClass="entr" presetSubtype="0" fill="hold" nodeType="withEffect">
                                  <p:stCondLst>
                                    <p:cond delay="0"/>
                                  </p:stCondLst>
                                  <p:childTnLst>
                                    <p:set>
                                      <p:cBhvr>
                                        <p:cTn id="222" dur="1" fill="hold">
                                          <p:stCondLst>
                                            <p:cond delay="0"/>
                                          </p:stCondLst>
                                        </p:cTn>
                                        <p:tgtEl>
                                          <p:spTgt spid="73"/>
                                        </p:tgtEl>
                                        <p:attrNameLst>
                                          <p:attrName>style.visibility</p:attrName>
                                        </p:attrNameLst>
                                      </p:cBhvr>
                                      <p:to>
                                        <p:strVal val="visible"/>
                                      </p:to>
                                    </p:set>
                                    <p:anim calcmode="lin" valueType="num">
                                      <p:cBhvr>
                                        <p:cTn id="223" dur="500" fill="hold"/>
                                        <p:tgtEl>
                                          <p:spTgt spid="73"/>
                                        </p:tgtEl>
                                        <p:attrNameLst>
                                          <p:attrName>ppt_w</p:attrName>
                                        </p:attrNameLst>
                                      </p:cBhvr>
                                      <p:tavLst>
                                        <p:tav tm="0">
                                          <p:val>
                                            <p:fltVal val="0"/>
                                          </p:val>
                                        </p:tav>
                                        <p:tav tm="100000">
                                          <p:val>
                                            <p:strVal val="#ppt_w"/>
                                          </p:val>
                                        </p:tav>
                                      </p:tavLst>
                                    </p:anim>
                                    <p:anim calcmode="lin" valueType="num">
                                      <p:cBhvr>
                                        <p:cTn id="224" dur="500" fill="hold"/>
                                        <p:tgtEl>
                                          <p:spTgt spid="73"/>
                                        </p:tgtEl>
                                        <p:attrNameLst>
                                          <p:attrName>ppt_h</p:attrName>
                                        </p:attrNameLst>
                                      </p:cBhvr>
                                      <p:tavLst>
                                        <p:tav tm="0">
                                          <p:val>
                                            <p:fltVal val="0"/>
                                          </p:val>
                                        </p:tav>
                                        <p:tav tm="100000">
                                          <p:val>
                                            <p:strVal val="#ppt_h"/>
                                          </p:val>
                                        </p:tav>
                                      </p:tavLst>
                                    </p:anim>
                                    <p:animEffect transition="in" filter="fade">
                                      <p:cBhvr>
                                        <p:cTn id="225" dur="500"/>
                                        <p:tgtEl>
                                          <p:spTgt spid="73"/>
                                        </p:tgtEl>
                                      </p:cBhvr>
                                    </p:animEffect>
                                  </p:childTnLst>
                                </p:cTn>
                              </p:par>
                              <p:par>
                                <p:cTn id="226" presetID="53" presetClass="entr" presetSubtype="0" fill="hold" nodeType="withEffect">
                                  <p:stCondLst>
                                    <p:cond delay="0"/>
                                  </p:stCondLst>
                                  <p:childTnLst>
                                    <p:set>
                                      <p:cBhvr>
                                        <p:cTn id="227" dur="1" fill="hold">
                                          <p:stCondLst>
                                            <p:cond delay="0"/>
                                          </p:stCondLst>
                                        </p:cTn>
                                        <p:tgtEl>
                                          <p:spTgt spid="75"/>
                                        </p:tgtEl>
                                        <p:attrNameLst>
                                          <p:attrName>style.visibility</p:attrName>
                                        </p:attrNameLst>
                                      </p:cBhvr>
                                      <p:to>
                                        <p:strVal val="visible"/>
                                      </p:to>
                                    </p:set>
                                    <p:anim calcmode="lin" valueType="num">
                                      <p:cBhvr>
                                        <p:cTn id="228" dur="500" fill="hold"/>
                                        <p:tgtEl>
                                          <p:spTgt spid="75"/>
                                        </p:tgtEl>
                                        <p:attrNameLst>
                                          <p:attrName>ppt_w</p:attrName>
                                        </p:attrNameLst>
                                      </p:cBhvr>
                                      <p:tavLst>
                                        <p:tav tm="0">
                                          <p:val>
                                            <p:fltVal val="0"/>
                                          </p:val>
                                        </p:tav>
                                        <p:tav tm="100000">
                                          <p:val>
                                            <p:strVal val="#ppt_w"/>
                                          </p:val>
                                        </p:tav>
                                      </p:tavLst>
                                    </p:anim>
                                    <p:anim calcmode="lin" valueType="num">
                                      <p:cBhvr>
                                        <p:cTn id="229" dur="500" fill="hold"/>
                                        <p:tgtEl>
                                          <p:spTgt spid="75"/>
                                        </p:tgtEl>
                                        <p:attrNameLst>
                                          <p:attrName>ppt_h</p:attrName>
                                        </p:attrNameLst>
                                      </p:cBhvr>
                                      <p:tavLst>
                                        <p:tav tm="0">
                                          <p:val>
                                            <p:fltVal val="0"/>
                                          </p:val>
                                        </p:tav>
                                        <p:tav tm="100000">
                                          <p:val>
                                            <p:strVal val="#ppt_h"/>
                                          </p:val>
                                        </p:tav>
                                      </p:tavLst>
                                    </p:anim>
                                    <p:animEffect transition="in" filter="fade">
                                      <p:cBhvr>
                                        <p:cTn id="230" dur="500"/>
                                        <p:tgtEl>
                                          <p:spTgt spid="75"/>
                                        </p:tgtEl>
                                      </p:cBhvr>
                                    </p:animEffect>
                                  </p:childTnLst>
                                </p:cTn>
                              </p:par>
                              <p:par>
                                <p:cTn id="231" presetID="53" presetClass="entr" presetSubtype="0" fill="hold" nodeType="withEffect">
                                  <p:stCondLst>
                                    <p:cond delay="0"/>
                                  </p:stCondLst>
                                  <p:childTnLst>
                                    <p:set>
                                      <p:cBhvr>
                                        <p:cTn id="232" dur="1" fill="hold">
                                          <p:stCondLst>
                                            <p:cond delay="0"/>
                                          </p:stCondLst>
                                        </p:cTn>
                                        <p:tgtEl>
                                          <p:spTgt spid="77"/>
                                        </p:tgtEl>
                                        <p:attrNameLst>
                                          <p:attrName>style.visibility</p:attrName>
                                        </p:attrNameLst>
                                      </p:cBhvr>
                                      <p:to>
                                        <p:strVal val="visible"/>
                                      </p:to>
                                    </p:set>
                                    <p:anim calcmode="lin" valueType="num">
                                      <p:cBhvr>
                                        <p:cTn id="233" dur="500" fill="hold"/>
                                        <p:tgtEl>
                                          <p:spTgt spid="77"/>
                                        </p:tgtEl>
                                        <p:attrNameLst>
                                          <p:attrName>ppt_w</p:attrName>
                                        </p:attrNameLst>
                                      </p:cBhvr>
                                      <p:tavLst>
                                        <p:tav tm="0">
                                          <p:val>
                                            <p:fltVal val="0"/>
                                          </p:val>
                                        </p:tav>
                                        <p:tav tm="100000">
                                          <p:val>
                                            <p:strVal val="#ppt_w"/>
                                          </p:val>
                                        </p:tav>
                                      </p:tavLst>
                                    </p:anim>
                                    <p:anim calcmode="lin" valueType="num">
                                      <p:cBhvr>
                                        <p:cTn id="234" dur="500" fill="hold"/>
                                        <p:tgtEl>
                                          <p:spTgt spid="77"/>
                                        </p:tgtEl>
                                        <p:attrNameLst>
                                          <p:attrName>ppt_h</p:attrName>
                                        </p:attrNameLst>
                                      </p:cBhvr>
                                      <p:tavLst>
                                        <p:tav tm="0">
                                          <p:val>
                                            <p:fltVal val="0"/>
                                          </p:val>
                                        </p:tav>
                                        <p:tav tm="100000">
                                          <p:val>
                                            <p:strVal val="#ppt_h"/>
                                          </p:val>
                                        </p:tav>
                                      </p:tavLst>
                                    </p:anim>
                                    <p:animEffect transition="in" filter="fade">
                                      <p:cBhvr>
                                        <p:cTn id="235" dur="500"/>
                                        <p:tgtEl>
                                          <p:spTgt spid="77"/>
                                        </p:tgtEl>
                                      </p:cBhvr>
                                    </p:animEffect>
                                  </p:childTnLst>
                                </p:cTn>
                              </p:par>
                              <p:par>
                                <p:cTn id="236" presetID="53" presetClass="entr" presetSubtype="0" fill="hold" nodeType="withEffect">
                                  <p:stCondLst>
                                    <p:cond delay="0"/>
                                  </p:stCondLst>
                                  <p:childTnLst>
                                    <p:set>
                                      <p:cBhvr>
                                        <p:cTn id="237" dur="1" fill="hold">
                                          <p:stCondLst>
                                            <p:cond delay="0"/>
                                          </p:stCondLst>
                                        </p:cTn>
                                        <p:tgtEl>
                                          <p:spTgt spid="79"/>
                                        </p:tgtEl>
                                        <p:attrNameLst>
                                          <p:attrName>style.visibility</p:attrName>
                                        </p:attrNameLst>
                                      </p:cBhvr>
                                      <p:to>
                                        <p:strVal val="visible"/>
                                      </p:to>
                                    </p:set>
                                    <p:anim calcmode="lin" valueType="num">
                                      <p:cBhvr>
                                        <p:cTn id="238" dur="500" fill="hold"/>
                                        <p:tgtEl>
                                          <p:spTgt spid="79"/>
                                        </p:tgtEl>
                                        <p:attrNameLst>
                                          <p:attrName>ppt_w</p:attrName>
                                        </p:attrNameLst>
                                      </p:cBhvr>
                                      <p:tavLst>
                                        <p:tav tm="0">
                                          <p:val>
                                            <p:fltVal val="0"/>
                                          </p:val>
                                        </p:tav>
                                        <p:tav tm="100000">
                                          <p:val>
                                            <p:strVal val="#ppt_w"/>
                                          </p:val>
                                        </p:tav>
                                      </p:tavLst>
                                    </p:anim>
                                    <p:anim calcmode="lin" valueType="num">
                                      <p:cBhvr>
                                        <p:cTn id="239" dur="500" fill="hold"/>
                                        <p:tgtEl>
                                          <p:spTgt spid="79"/>
                                        </p:tgtEl>
                                        <p:attrNameLst>
                                          <p:attrName>ppt_h</p:attrName>
                                        </p:attrNameLst>
                                      </p:cBhvr>
                                      <p:tavLst>
                                        <p:tav tm="0">
                                          <p:val>
                                            <p:fltVal val="0"/>
                                          </p:val>
                                        </p:tav>
                                        <p:tav tm="100000">
                                          <p:val>
                                            <p:strVal val="#ppt_h"/>
                                          </p:val>
                                        </p:tav>
                                      </p:tavLst>
                                    </p:anim>
                                    <p:animEffect transition="in" filter="fade">
                                      <p:cBhvr>
                                        <p:cTn id="240" dur="500"/>
                                        <p:tgtEl>
                                          <p:spTgt spid="79"/>
                                        </p:tgtEl>
                                      </p:cBhvr>
                                    </p:animEffect>
                                  </p:childTnLst>
                                </p:cTn>
                              </p:par>
                              <p:par>
                                <p:cTn id="241" presetID="53" presetClass="entr" presetSubtype="0" fill="hold" nodeType="withEffect">
                                  <p:stCondLst>
                                    <p:cond delay="0"/>
                                  </p:stCondLst>
                                  <p:childTnLst>
                                    <p:set>
                                      <p:cBhvr>
                                        <p:cTn id="242" dur="1" fill="hold">
                                          <p:stCondLst>
                                            <p:cond delay="0"/>
                                          </p:stCondLst>
                                        </p:cTn>
                                        <p:tgtEl>
                                          <p:spTgt spid="81"/>
                                        </p:tgtEl>
                                        <p:attrNameLst>
                                          <p:attrName>style.visibility</p:attrName>
                                        </p:attrNameLst>
                                      </p:cBhvr>
                                      <p:to>
                                        <p:strVal val="visible"/>
                                      </p:to>
                                    </p:set>
                                    <p:anim calcmode="lin" valueType="num">
                                      <p:cBhvr>
                                        <p:cTn id="243" dur="500" fill="hold"/>
                                        <p:tgtEl>
                                          <p:spTgt spid="81"/>
                                        </p:tgtEl>
                                        <p:attrNameLst>
                                          <p:attrName>ppt_w</p:attrName>
                                        </p:attrNameLst>
                                      </p:cBhvr>
                                      <p:tavLst>
                                        <p:tav tm="0">
                                          <p:val>
                                            <p:fltVal val="0"/>
                                          </p:val>
                                        </p:tav>
                                        <p:tav tm="100000">
                                          <p:val>
                                            <p:strVal val="#ppt_w"/>
                                          </p:val>
                                        </p:tav>
                                      </p:tavLst>
                                    </p:anim>
                                    <p:anim calcmode="lin" valueType="num">
                                      <p:cBhvr>
                                        <p:cTn id="244" dur="500" fill="hold"/>
                                        <p:tgtEl>
                                          <p:spTgt spid="81"/>
                                        </p:tgtEl>
                                        <p:attrNameLst>
                                          <p:attrName>ppt_h</p:attrName>
                                        </p:attrNameLst>
                                      </p:cBhvr>
                                      <p:tavLst>
                                        <p:tav tm="0">
                                          <p:val>
                                            <p:fltVal val="0"/>
                                          </p:val>
                                        </p:tav>
                                        <p:tav tm="100000">
                                          <p:val>
                                            <p:strVal val="#ppt_h"/>
                                          </p:val>
                                        </p:tav>
                                      </p:tavLst>
                                    </p:anim>
                                    <p:animEffect transition="in" filter="fade">
                                      <p:cBhvr>
                                        <p:cTn id="245" dur="500"/>
                                        <p:tgtEl>
                                          <p:spTgt spid="81"/>
                                        </p:tgtEl>
                                      </p:cBhvr>
                                    </p:animEffect>
                                  </p:childTnLst>
                                </p:cTn>
                              </p:par>
                              <p:par>
                                <p:cTn id="246" presetID="53" presetClass="entr" presetSubtype="0" fill="hold" nodeType="withEffect">
                                  <p:stCondLst>
                                    <p:cond delay="0"/>
                                  </p:stCondLst>
                                  <p:childTnLst>
                                    <p:set>
                                      <p:cBhvr>
                                        <p:cTn id="247" dur="1" fill="hold">
                                          <p:stCondLst>
                                            <p:cond delay="0"/>
                                          </p:stCondLst>
                                        </p:cTn>
                                        <p:tgtEl>
                                          <p:spTgt spid="85"/>
                                        </p:tgtEl>
                                        <p:attrNameLst>
                                          <p:attrName>style.visibility</p:attrName>
                                        </p:attrNameLst>
                                      </p:cBhvr>
                                      <p:to>
                                        <p:strVal val="visible"/>
                                      </p:to>
                                    </p:set>
                                    <p:anim calcmode="lin" valueType="num">
                                      <p:cBhvr>
                                        <p:cTn id="248" dur="500" fill="hold"/>
                                        <p:tgtEl>
                                          <p:spTgt spid="85"/>
                                        </p:tgtEl>
                                        <p:attrNameLst>
                                          <p:attrName>ppt_w</p:attrName>
                                        </p:attrNameLst>
                                      </p:cBhvr>
                                      <p:tavLst>
                                        <p:tav tm="0">
                                          <p:val>
                                            <p:fltVal val="0"/>
                                          </p:val>
                                        </p:tav>
                                        <p:tav tm="100000">
                                          <p:val>
                                            <p:strVal val="#ppt_w"/>
                                          </p:val>
                                        </p:tav>
                                      </p:tavLst>
                                    </p:anim>
                                    <p:anim calcmode="lin" valueType="num">
                                      <p:cBhvr>
                                        <p:cTn id="249" dur="500" fill="hold"/>
                                        <p:tgtEl>
                                          <p:spTgt spid="85"/>
                                        </p:tgtEl>
                                        <p:attrNameLst>
                                          <p:attrName>ppt_h</p:attrName>
                                        </p:attrNameLst>
                                      </p:cBhvr>
                                      <p:tavLst>
                                        <p:tav tm="0">
                                          <p:val>
                                            <p:fltVal val="0"/>
                                          </p:val>
                                        </p:tav>
                                        <p:tav tm="100000">
                                          <p:val>
                                            <p:strVal val="#ppt_h"/>
                                          </p:val>
                                        </p:tav>
                                      </p:tavLst>
                                    </p:anim>
                                    <p:animEffect transition="in" filter="fade">
                                      <p:cBhvr>
                                        <p:cTn id="250" dur="500"/>
                                        <p:tgtEl>
                                          <p:spTgt spid="85"/>
                                        </p:tgtEl>
                                      </p:cBhvr>
                                    </p:animEffect>
                                  </p:childTnLst>
                                </p:cTn>
                              </p:par>
                            </p:childTnLst>
                          </p:cTn>
                        </p:par>
                      </p:childTnLst>
                    </p:cTn>
                  </p:par>
                  <p:par>
                    <p:cTn id="251" fill="hold">
                      <p:stCondLst>
                        <p:cond delay="indefinite"/>
                      </p:stCondLst>
                      <p:childTnLst>
                        <p:par>
                          <p:cTn id="252" fill="hold">
                            <p:stCondLst>
                              <p:cond delay="0"/>
                            </p:stCondLst>
                            <p:childTnLst>
                              <p:par>
                                <p:cTn id="253" presetID="53" presetClass="entr" presetSubtype="0" fill="hold" nodeType="clickEffect">
                                  <p:stCondLst>
                                    <p:cond delay="0"/>
                                  </p:stCondLst>
                                  <p:childTnLst>
                                    <p:set>
                                      <p:cBhvr>
                                        <p:cTn id="254" dur="1" fill="hold">
                                          <p:stCondLst>
                                            <p:cond delay="0"/>
                                          </p:stCondLst>
                                        </p:cTn>
                                        <p:tgtEl>
                                          <p:spTgt spid="71"/>
                                        </p:tgtEl>
                                        <p:attrNameLst>
                                          <p:attrName>style.visibility</p:attrName>
                                        </p:attrNameLst>
                                      </p:cBhvr>
                                      <p:to>
                                        <p:strVal val="visible"/>
                                      </p:to>
                                    </p:set>
                                    <p:anim calcmode="lin" valueType="num">
                                      <p:cBhvr>
                                        <p:cTn id="255" dur="500" fill="hold"/>
                                        <p:tgtEl>
                                          <p:spTgt spid="71"/>
                                        </p:tgtEl>
                                        <p:attrNameLst>
                                          <p:attrName>ppt_w</p:attrName>
                                        </p:attrNameLst>
                                      </p:cBhvr>
                                      <p:tavLst>
                                        <p:tav tm="0">
                                          <p:val>
                                            <p:fltVal val="0"/>
                                          </p:val>
                                        </p:tav>
                                        <p:tav tm="100000">
                                          <p:val>
                                            <p:strVal val="#ppt_w"/>
                                          </p:val>
                                        </p:tav>
                                      </p:tavLst>
                                    </p:anim>
                                    <p:anim calcmode="lin" valueType="num">
                                      <p:cBhvr>
                                        <p:cTn id="256" dur="500" fill="hold"/>
                                        <p:tgtEl>
                                          <p:spTgt spid="71"/>
                                        </p:tgtEl>
                                        <p:attrNameLst>
                                          <p:attrName>ppt_h</p:attrName>
                                        </p:attrNameLst>
                                      </p:cBhvr>
                                      <p:tavLst>
                                        <p:tav tm="0">
                                          <p:val>
                                            <p:fltVal val="0"/>
                                          </p:val>
                                        </p:tav>
                                        <p:tav tm="100000">
                                          <p:val>
                                            <p:strVal val="#ppt_h"/>
                                          </p:val>
                                        </p:tav>
                                      </p:tavLst>
                                    </p:anim>
                                    <p:animEffect transition="in" filter="fade">
                                      <p:cBhvr>
                                        <p:cTn id="257" dur="500"/>
                                        <p:tgtEl>
                                          <p:spTgt spid="71"/>
                                        </p:tgtEl>
                                      </p:cBhvr>
                                    </p:animEffect>
                                  </p:childTnLst>
                                </p:cTn>
                              </p:par>
                              <p:par>
                                <p:cTn id="258" presetID="53" presetClass="entr" presetSubtype="0" fill="hold" nodeType="withEffect">
                                  <p:stCondLst>
                                    <p:cond delay="0"/>
                                  </p:stCondLst>
                                  <p:childTnLst>
                                    <p:set>
                                      <p:cBhvr>
                                        <p:cTn id="259" dur="1" fill="hold">
                                          <p:stCondLst>
                                            <p:cond delay="0"/>
                                          </p:stCondLst>
                                        </p:cTn>
                                        <p:tgtEl>
                                          <p:spTgt spid="87"/>
                                        </p:tgtEl>
                                        <p:attrNameLst>
                                          <p:attrName>style.visibility</p:attrName>
                                        </p:attrNameLst>
                                      </p:cBhvr>
                                      <p:to>
                                        <p:strVal val="visible"/>
                                      </p:to>
                                    </p:set>
                                    <p:anim calcmode="lin" valueType="num">
                                      <p:cBhvr>
                                        <p:cTn id="260" dur="500" fill="hold"/>
                                        <p:tgtEl>
                                          <p:spTgt spid="87"/>
                                        </p:tgtEl>
                                        <p:attrNameLst>
                                          <p:attrName>ppt_w</p:attrName>
                                        </p:attrNameLst>
                                      </p:cBhvr>
                                      <p:tavLst>
                                        <p:tav tm="0">
                                          <p:val>
                                            <p:fltVal val="0"/>
                                          </p:val>
                                        </p:tav>
                                        <p:tav tm="100000">
                                          <p:val>
                                            <p:strVal val="#ppt_w"/>
                                          </p:val>
                                        </p:tav>
                                      </p:tavLst>
                                    </p:anim>
                                    <p:anim calcmode="lin" valueType="num">
                                      <p:cBhvr>
                                        <p:cTn id="261" dur="500" fill="hold"/>
                                        <p:tgtEl>
                                          <p:spTgt spid="87"/>
                                        </p:tgtEl>
                                        <p:attrNameLst>
                                          <p:attrName>ppt_h</p:attrName>
                                        </p:attrNameLst>
                                      </p:cBhvr>
                                      <p:tavLst>
                                        <p:tav tm="0">
                                          <p:val>
                                            <p:fltVal val="0"/>
                                          </p:val>
                                        </p:tav>
                                        <p:tav tm="100000">
                                          <p:val>
                                            <p:strVal val="#ppt_h"/>
                                          </p:val>
                                        </p:tav>
                                      </p:tavLst>
                                    </p:anim>
                                    <p:animEffect transition="in" filter="fade">
                                      <p:cBhvr>
                                        <p:cTn id="2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46768" y="323438"/>
            <a:ext cx="8910540" cy="872034"/>
          </a:xfrm>
          <a:prstGeom prst="rect">
            <a:avLst/>
          </a:prstGeom>
        </p:spPr>
        <p:txBody>
          <a:bodyPr lIns="0" tIns="0" rIns="0" bIns="0" rtlCol="0" anchor="t">
            <a:spAutoFit/>
          </a:bodyPr>
          <a:lstStyle/>
          <a:p>
            <a:pPr algn="ctr">
              <a:lnSpc>
                <a:spcPts val="6793"/>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LES CONCEPTS LOGISTIQUES</a:t>
            </a:r>
            <a:r>
              <a:rPr lang="en-US" sz="4400" b="1" u="sng" dirty="0">
                <a:solidFill>
                  <a:schemeClr val="accent4">
                    <a:lumMod val="75000"/>
                  </a:schemeClr>
                </a:solidFill>
                <a:latin typeface="Times New Roman" pitchFamily="18" charset="0"/>
                <a:cs typeface="Times New Roman" pitchFamily="18" charset="0"/>
                <a:sym typeface="Montserrat Medium"/>
              </a:rPr>
              <a:t> </a:t>
            </a:r>
          </a:p>
        </p:txBody>
      </p:sp>
      <p:sp>
        <p:nvSpPr>
          <p:cNvPr id="3" name="TextBox 3"/>
          <p:cNvSpPr txBox="1"/>
          <p:nvPr/>
        </p:nvSpPr>
        <p:spPr>
          <a:xfrm>
            <a:off x="457202" y="1828862"/>
            <a:ext cx="11125198" cy="6553076"/>
          </a:xfrm>
          <a:prstGeom prst="rect">
            <a:avLst/>
          </a:prstGeom>
        </p:spPr>
        <p:txBody>
          <a:bodyPr wrap="square" lIns="0" tIns="0" rIns="0" bIns="0" rtlCol="0" anchor="t">
            <a:spAutoFit/>
          </a:bodyPr>
          <a:lstStyle/>
          <a:p>
            <a:pPr marL="685800" indent="-685800">
              <a:lnSpc>
                <a:spcPts val="7302"/>
              </a:lnSpc>
              <a:buFont typeface="Arial" pitchFamily="34" charset="0"/>
              <a:buChar char="•"/>
            </a:pPr>
            <a:r>
              <a:rPr lang="en-US" sz="3600" b="1" dirty="0">
                <a:latin typeface="Times New Roman" pitchFamily="18" charset="0"/>
                <a:ea typeface="Montserrat Medium"/>
                <a:cs typeface="Times New Roman" pitchFamily="18" charset="0"/>
                <a:sym typeface="Montserrat Medium"/>
              </a:rPr>
              <a:t>Assure la </a:t>
            </a:r>
            <a:r>
              <a:rPr lang="en-US" sz="3600" b="1" dirty="0" err="1">
                <a:latin typeface="Times New Roman" pitchFamily="18" charset="0"/>
                <a:ea typeface="Montserrat Medium"/>
                <a:cs typeface="Times New Roman" pitchFamily="18" charset="0"/>
                <a:sym typeface="Montserrat Medium"/>
              </a:rPr>
              <a:t>disponibilité</a:t>
            </a:r>
            <a:r>
              <a:rPr lang="en-US" sz="3600" b="1" dirty="0">
                <a:latin typeface="Times New Roman" pitchFamily="18" charset="0"/>
                <a:ea typeface="Montserrat Medium"/>
                <a:cs typeface="Times New Roman" pitchFamily="18" charset="0"/>
                <a:sym typeface="Montserrat Medium"/>
              </a:rPr>
              <a:t> d’un </a:t>
            </a:r>
            <a:r>
              <a:rPr lang="en-US" sz="3600" b="1" dirty="0" err="1">
                <a:latin typeface="Times New Roman" pitchFamily="18" charset="0"/>
                <a:ea typeface="Montserrat Medium"/>
                <a:cs typeface="Times New Roman" pitchFamily="18" charset="0"/>
                <a:sym typeface="Montserrat Medium"/>
              </a:rPr>
              <a:t>bien</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ou</a:t>
            </a:r>
            <a:r>
              <a:rPr lang="en-US" sz="3600" b="1" dirty="0">
                <a:latin typeface="Times New Roman" pitchFamily="18" charset="0"/>
                <a:ea typeface="Montserrat Medium"/>
                <a:cs typeface="Times New Roman" pitchFamily="18" charset="0"/>
                <a:sym typeface="Montserrat Medium"/>
              </a:rPr>
              <a:t> d’un service au bon lieu, au bon moment avec un </a:t>
            </a:r>
            <a:r>
              <a:rPr lang="en-US" sz="3600" b="1" dirty="0" err="1">
                <a:latin typeface="Times New Roman" pitchFamily="18" charset="0"/>
                <a:ea typeface="Montserrat Medium"/>
                <a:cs typeface="Times New Roman" pitchFamily="18" charset="0"/>
                <a:sym typeface="Montserrat Medium"/>
              </a:rPr>
              <a:t>équilibre</a:t>
            </a:r>
            <a:r>
              <a:rPr lang="en-US" sz="3600" b="1" dirty="0">
                <a:latin typeface="Times New Roman" pitchFamily="18" charset="0"/>
                <a:ea typeface="Montserrat Medium"/>
                <a:cs typeface="Times New Roman" pitchFamily="18" charset="0"/>
                <a:sym typeface="Montserrat Medium"/>
              </a:rPr>
              <a:t> de </a:t>
            </a:r>
            <a:r>
              <a:rPr lang="en-US" sz="3600" b="1" dirty="0" err="1">
                <a:latin typeface="Times New Roman" pitchFamily="18" charset="0"/>
                <a:ea typeface="Montserrat Medium"/>
                <a:cs typeface="Times New Roman" pitchFamily="18" charset="0"/>
                <a:sym typeface="Montserrat Medium"/>
              </a:rPr>
              <a:t>qualité</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quantité</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délais</a:t>
            </a:r>
            <a:r>
              <a:rPr lang="en-US" sz="3600" b="1" dirty="0">
                <a:latin typeface="Times New Roman" pitchFamily="18" charset="0"/>
                <a:ea typeface="Montserrat Medium"/>
                <a:cs typeface="Times New Roman" pitchFamily="18" charset="0"/>
                <a:sym typeface="Montserrat Medium"/>
              </a:rPr>
              <a:t> et </a:t>
            </a:r>
            <a:r>
              <a:rPr lang="en-US" sz="3600" b="1" dirty="0" err="1">
                <a:latin typeface="Times New Roman" pitchFamily="18" charset="0"/>
                <a:ea typeface="Montserrat Medium"/>
                <a:cs typeface="Times New Roman" pitchFamily="18" charset="0"/>
                <a:sym typeface="Montserrat Medium"/>
              </a:rPr>
              <a:t>coût</a:t>
            </a:r>
            <a:endParaRPr lang="en-US" sz="3600" b="1" dirty="0">
              <a:latin typeface="Times New Roman" pitchFamily="18" charset="0"/>
              <a:ea typeface="Montserrat Medium"/>
              <a:cs typeface="Times New Roman" pitchFamily="18" charset="0"/>
              <a:sym typeface="Montserrat Medium"/>
            </a:endParaRPr>
          </a:p>
          <a:p>
            <a:pPr marL="685800" indent="-685800">
              <a:lnSpc>
                <a:spcPts val="7302"/>
              </a:lnSpc>
              <a:buFont typeface="Arial" pitchFamily="34" charset="0"/>
              <a:buChar char="•"/>
            </a:pPr>
            <a:r>
              <a:rPr lang="en-US" sz="3600" b="1" dirty="0" err="1">
                <a:latin typeface="Times New Roman" pitchFamily="18" charset="0"/>
                <a:ea typeface="Montserrat Medium"/>
                <a:cs typeface="Times New Roman" pitchFamily="18" charset="0"/>
                <a:sym typeface="Montserrat Medium"/>
              </a:rPr>
              <a:t>Gestion</a:t>
            </a:r>
            <a:r>
              <a:rPr lang="en-US" sz="3600" b="1" dirty="0">
                <a:latin typeface="Times New Roman" pitchFamily="18" charset="0"/>
                <a:ea typeface="Montserrat Medium"/>
                <a:cs typeface="Times New Roman" pitchFamily="18" charset="0"/>
                <a:sym typeface="Montserrat Medium"/>
              </a:rPr>
              <a:t> des flux des flux physiques, le flux financiers et le flux </a:t>
            </a:r>
            <a:r>
              <a:rPr lang="en-US" sz="3600" b="1" dirty="0" err="1">
                <a:latin typeface="Times New Roman" pitchFamily="18" charset="0"/>
                <a:ea typeface="Montserrat Medium"/>
                <a:cs typeface="Times New Roman" pitchFamily="18" charset="0"/>
                <a:sym typeface="Montserrat Medium"/>
              </a:rPr>
              <a:t>d’informations</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depuis</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l’approvisionnement</a:t>
            </a:r>
            <a:r>
              <a:rPr lang="en-US" sz="3600" b="1" dirty="0">
                <a:latin typeface="Times New Roman" pitchFamily="18" charset="0"/>
                <a:ea typeface="Montserrat Medium"/>
                <a:cs typeface="Times New Roman" pitchFamily="18" charset="0"/>
                <a:sym typeface="Montserrat Medium"/>
              </a:rPr>
              <a:t>  </a:t>
            </a:r>
            <a:r>
              <a:rPr lang="en-US" sz="3600" b="1" dirty="0" err="1">
                <a:latin typeface="Times New Roman" pitchFamily="18" charset="0"/>
                <a:ea typeface="Montserrat Medium"/>
                <a:cs typeface="Times New Roman" pitchFamily="18" charset="0"/>
                <a:sym typeface="Montserrat Medium"/>
              </a:rPr>
              <a:t>jusqu'au</a:t>
            </a:r>
            <a:r>
              <a:rPr lang="en-US" sz="3600" b="1" dirty="0">
                <a:latin typeface="Times New Roman" pitchFamily="18" charset="0"/>
                <a:ea typeface="Montserrat Medium"/>
                <a:cs typeface="Times New Roman" pitchFamily="18" charset="0"/>
                <a:sym typeface="Montserrat Medium"/>
              </a:rPr>
              <a:t> client final    </a:t>
            </a:r>
          </a:p>
          <a:p>
            <a:pPr algn="ctr">
              <a:lnSpc>
                <a:spcPts val="7302"/>
              </a:lnSpc>
              <a:spcBef>
                <a:spcPct val="0"/>
              </a:spcBef>
            </a:pPr>
            <a:endParaRPr sz="1600" dirty="0">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11811003" y="1562100"/>
            <a:ext cx="5848350" cy="7086600"/>
          </a:xfrm>
          <a:prstGeom prst="rect">
            <a:avLst/>
          </a:prstGeom>
          <a:ln w="38100">
            <a:solidFill>
              <a:srgbClr val="00B0F0"/>
            </a:solid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from="(-#ppt_w/2)" to="(#ppt_x)" calcmode="lin" valueType="num">
                                      <p:cBhvr>
                                        <p:cTn id="37" dur="600" fill="hold">
                                          <p:stCondLst>
                                            <p:cond delay="0"/>
                                          </p:stCondLst>
                                        </p:cTn>
                                        <p:tgtEl>
                                          <p:spTgt spid="5"/>
                                        </p:tgtEl>
                                        <p:attrNameLst>
                                          <p:attrName>ppt_x</p:attrName>
                                        </p:attrNameLst>
                                      </p:cBhvr>
                                    </p:anim>
                                    <p:anim from="0" to="-1.0" calcmode="lin" valueType="num">
                                      <p:cBhvr>
                                        <p:cTn id="38" dur="200" decel="50000" autoRev="1" fill="hold">
                                          <p:stCondLst>
                                            <p:cond delay="600"/>
                                          </p:stCondLst>
                                        </p:cTn>
                                        <p:tgtEl>
                                          <p:spTgt spid="5"/>
                                        </p:tgtEl>
                                        <p:attrNameLst>
                                          <p:attrName>xshear</p:attrName>
                                        </p:attrNameLst>
                                      </p:cBhvr>
                                    </p:anim>
                                    <p:animScale>
                                      <p:cBhvr>
                                        <p:cTn id="39" dur="200" decel="100000" autoRev="1" fill="hold">
                                          <p:stCondLst>
                                            <p:cond delay="600"/>
                                          </p:stCondLst>
                                        </p:cTn>
                                        <p:tgtEl>
                                          <p:spTgt spid="5"/>
                                        </p:tgtEl>
                                      </p:cBhvr>
                                      <p:from x="100000" y="100000"/>
                                      <p:to x="80000" y="100000"/>
                                    </p:animScale>
                                    <p:anim by="(#ppt_h/3+#ppt_w*0.1)" calcmode="lin" valueType="num">
                                      <p:cBhvr additive="sum">
                                        <p:cTn id="4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04800" y="-980628"/>
            <a:ext cx="17297400" cy="1098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50000"/>
              </a:lnSpc>
              <a:spcBef>
                <a:spcPct val="0"/>
              </a:spcBef>
              <a:spcAft>
                <a:spcPct val="0"/>
              </a:spcAft>
              <a:buClrTx/>
              <a:buSzTx/>
              <a:buFontTx/>
              <a:buNone/>
              <a:tabLst>
                <a:tab pos="1647825" algn="l"/>
              </a:tabLst>
            </a:pPr>
            <a:endParaRPr lang="fr-FR" sz="4400" b="1" u="sng" dirty="0">
              <a:solidFill>
                <a:schemeClr val="accent4">
                  <a:lumMod val="75000"/>
                </a:schemeClr>
              </a:solidFill>
              <a:latin typeface="Times New Roman" pitchFamily="18" charset="0"/>
              <a:cs typeface="Times New Roman" pitchFamily="18" charset="0"/>
            </a:endParaRPr>
          </a:p>
          <a:p>
            <a:pPr marL="0" marR="0" lvl="0" indent="457200" algn="ctr" defTabSz="914400" rtl="0" eaLnBrk="1" fontAlgn="base" latinLnBrk="0" hangingPunct="1">
              <a:lnSpc>
                <a:spcPct val="150000"/>
              </a:lnSpc>
              <a:spcBef>
                <a:spcPct val="0"/>
              </a:spcBef>
              <a:spcAft>
                <a:spcPct val="0"/>
              </a:spcAft>
              <a:buClrTx/>
              <a:buSzTx/>
              <a:buFontTx/>
              <a:buNone/>
              <a:tabLst>
                <a:tab pos="1647825" algn="l"/>
              </a:tabLst>
            </a:pPr>
            <a:r>
              <a:rPr lang="fr-FR" sz="4400" b="1" u="sng" dirty="0">
                <a:solidFill>
                  <a:schemeClr val="accent4">
                    <a:lumMod val="75000"/>
                  </a:schemeClr>
                </a:solidFill>
                <a:latin typeface="Times New Roman" pitchFamily="18" charset="0"/>
                <a:cs typeface="Times New Roman" pitchFamily="18" charset="0"/>
              </a:rPr>
              <a:t>CONCLUSION</a:t>
            </a:r>
          </a:p>
          <a:p>
            <a:pPr marL="0" marR="0" lvl="0" indent="457200" algn="justLow" defTabSz="914400" rtl="0" eaLnBrk="0" fontAlgn="base" latinLnBrk="0" hangingPunct="0">
              <a:lnSpc>
                <a:spcPct val="150000"/>
              </a:lnSpc>
              <a:spcBef>
                <a:spcPct val="0"/>
              </a:spcBef>
              <a:spcAft>
                <a:spcPct val="0"/>
              </a:spcAft>
              <a:buClrTx/>
              <a:buSzTx/>
              <a:buFontTx/>
              <a:buNone/>
              <a:tabLst>
                <a:tab pos="1647825" algn="l"/>
              </a:tabLst>
            </a:pPr>
            <a:endParaRPr kumimoji="0" lang="fr-FR" sz="3200" i="0" u="none" strike="noStrike" cap="none" normalizeH="0" baseline="0" dirty="0">
              <a:ln>
                <a:noFill/>
              </a:ln>
              <a:solidFill>
                <a:schemeClr val="tx1"/>
              </a:solidFill>
              <a:effectLst/>
              <a:latin typeface="Times New Roman" pitchFamily="18" charset="0"/>
              <a:cs typeface="Times New Roman" pitchFamily="18" charset="0"/>
            </a:endParaRPr>
          </a:p>
          <a:p>
            <a:pPr indent="457200" algn="justLow" defTabSz="914400" eaLnBrk="0" fontAlgn="base" hangingPunct="0">
              <a:lnSpc>
                <a:spcPct val="150000"/>
              </a:lnSpc>
              <a:spcBef>
                <a:spcPct val="0"/>
              </a:spcBef>
              <a:spcAft>
                <a:spcPct val="0"/>
              </a:spcAft>
              <a:tabLst>
                <a:tab pos="1647825" algn="l"/>
              </a:tabLst>
            </a:pPr>
            <a:r>
              <a:rPr kumimoji="0" lang="fr-FR"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Au cours de ce travail de recherche, il ressort que la logistique occupe une place stratégique dans le développement et l’évolution économique, plus précisément dans les infrastructures portuaires qui constituent un maillon </a:t>
            </a:r>
            <a:r>
              <a:rPr lang="fr-FR" sz="3200" dirty="0">
                <a:latin typeface="Times New Roman" pitchFamily="18" charset="0"/>
                <a:ea typeface="Calibri" pitchFamily="34" charset="0"/>
                <a:cs typeface="Times New Roman" pitchFamily="18" charset="0"/>
              </a:rPr>
              <a:t>essentiel </a:t>
            </a:r>
          </a:p>
          <a:p>
            <a:pPr indent="457200" algn="justLow" defTabSz="914400" eaLnBrk="0" fontAlgn="base" hangingPunct="0">
              <a:lnSpc>
                <a:spcPct val="150000"/>
              </a:lnSpc>
              <a:spcBef>
                <a:spcPct val="0"/>
              </a:spcBef>
              <a:spcAft>
                <a:spcPct val="0"/>
              </a:spcAft>
              <a:tabLst>
                <a:tab pos="1647825" algn="l"/>
              </a:tabLst>
            </a:pPr>
            <a:r>
              <a:rPr lang="fr-FR" sz="3200" dirty="0">
                <a:latin typeface="Times New Roman" pitchFamily="18" charset="0"/>
                <a:ea typeface="Calibri" pitchFamily="34" charset="0"/>
                <a:cs typeface="Times New Roman" pitchFamily="18" charset="0"/>
              </a:rPr>
              <a:t>De plus, l’adoption des nouvelles technologies dans la gestion du terminal à conteneurs du port d’Annaba est définie aujourd’hui comme une nécessité pour intégrer la modernisation des opérations logistiques, dans cette mesure, l’innovation, la digitalisation des processus ainsi que l’automatisation des opérations tendent à améliorer la performance du port et à renforcer sa position stratégique dans le processus logistique national et international.</a:t>
            </a:r>
            <a:endParaRPr lang="fr-FR" sz="3200" dirty="0">
              <a:latin typeface="Times New Roman" pitchFamily="18" charset="0"/>
              <a:cs typeface="Times New Roman" pitchFamily="18" charset="0"/>
            </a:endParaRPr>
          </a:p>
          <a:p>
            <a:pPr marL="0" marR="0" lvl="0" indent="457200" algn="justLow" defTabSz="914400" rtl="0" eaLnBrk="0" fontAlgn="base" latinLnBrk="0" hangingPunct="0">
              <a:lnSpc>
                <a:spcPct val="150000"/>
              </a:lnSpc>
              <a:spcBef>
                <a:spcPct val="0"/>
              </a:spcBef>
              <a:spcAft>
                <a:spcPct val="0"/>
              </a:spcAft>
              <a:buClrTx/>
              <a:buSzTx/>
              <a:buFontTx/>
              <a:buNone/>
              <a:tabLst>
                <a:tab pos="1647825" algn="l"/>
              </a:tabLst>
            </a:pPr>
            <a:endParaRPr kumimoji="0" lang="fr-FR" sz="320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2465">
                                            <p:txEl>
                                              <p:pRg st="1" end="1"/>
                                            </p:txEl>
                                          </p:spTgt>
                                        </p:tgtEl>
                                        <p:attrNameLst>
                                          <p:attrName>style.visibility</p:attrName>
                                        </p:attrNameLst>
                                      </p:cBhvr>
                                      <p:to>
                                        <p:strVal val="visible"/>
                                      </p:to>
                                    </p:set>
                                    <p:animEffect transition="in" filter="fade">
                                      <p:cBhvr>
                                        <p:cTn id="7" dur="1000"/>
                                        <p:tgtEl>
                                          <p:spTgt spid="62465">
                                            <p:txEl>
                                              <p:pRg st="1" end="1"/>
                                            </p:txEl>
                                          </p:spTgt>
                                        </p:tgtEl>
                                      </p:cBhvr>
                                    </p:animEffect>
                                    <p:anim calcmode="lin" valueType="num">
                                      <p:cBhvr>
                                        <p:cTn id="8" dur="1000" fill="hold"/>
                                        <p:tgtEl>
                                          <p:spTgt spid="6246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246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2465">
                                            <p:txEl>
                                              <p:pRg st="3" end="3"/>
                                            </p:txEl>
                                          </p:spTgt>
                                        </p:tgtEl>
                                        <p:attrNameLst>
                                          <p:attrName>style.visibility</p:attrName>
                                        </p:attrNameLst>
                                      </p:cBhvr>
                                      <p:to>
                                        <p:strVal val="visible"/>
                                      </p:to>
                                    </p:set>
                                    <p:animEffect transition="in" filter="fade">
                                      <p:cBhvr>
                                        <p:cTn id="12" dur="1000"/>
                                        <p:tgtEl>
                                          <p:spTgt spid="62465">
                                            <p:txEl>
                                              <p:pRg st="3" end="3"/>
                                            </p:txEl>
                                          </p:spTgt>
                                        </p:tgtEl>
                                      </p:cBhvr>
                                    </p:animEffect>
                                    <p:anim calcmode="lin" valueType="num">
                                      <p:cBhvr>
                                        <p:cTn id="13" dur="1000" fill="hold"/>
                                        <p:tgtEl>
                                          <p:spTgt spid="6246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2465">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2465">
                                            <p:txEl>
                                              <p:pRg st="4" end="4"/>
                                            </p:txEl>
                                          </p:spTgt>
                                        </p:tgtEl>
                                        <p:attrNameLst>
                                          <p:attrName>style.visibility</p:attrName>
                                        </p:attrNameLst>
                                      </p:cBhvr>
                                      <p:to>
                                        <p:strVal val="visible"/>
                                      </p:to>
                                    </p:set>
                                    <p:animEffect transition="in" filter="fade">
                                      <p:cBhvr>
                                        <p:cTn id="17" dur="1000"/>
                                        <p:tgtEl>
                                          <p:spTgt spid="62465">
                                            <p:txEl>
                                              <p:pRg st="4" end="4"/>
                                            </p:txEl>
                                          </p:spTgt>
                                        </p:tgtEl>
                                      </p:cBhvr>
                                    </p:animEffect>
                                    <p:anim calcmode="lin" valueType="num">
                                      <p:cBhvr>
                                        <p:cTn id="18" dur="1000" fill="hold"/>
                                        <p:tgtEl>
                                          <p:spTgt spid="6246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246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3009902"/>
            <a:ext cx="17221200" cy="4525964"/>
          </a:xfrm>
          <a:prstGeom prst="rect">
            <a:avLst/>
          </a:prstGeom>
        </p:spPr>
        <p:txBody>
          <a:bodyPr lIns="91439" tIns="45719" rIns="91439" bIns="45719"/>
          <a:lstStyle/>
          <a:p>
            <a:pPr marL="489846" indent="-489846" algn="ctr">
              <a:spcBef>
                <a:spcPts val="1036"/>
              </a:spcBef>
              <a:buClr>
                <a:schemeClr val="accent1"/>
              </a:buClr>
              <a:buSzPct val="85000"/>
            </a:pPr>
            <a:endParaRPr lang="fr-FR" sz="9600" dirty="0">
              <a:latin typeface="Monotype Corsiva" pitchFamily="66" charset="0"/>
            </a:endParaRPr>
          </a:p>
        </p:txBody>
      </p:sp>
      <p:sp>
        <p:nvSpPr>
          <p:cNvPr id="3" name="Rectangle 2"/>
          <p:cNvSpPr/>
          <p:nvPr/>
        </p:nvSpPr>
        <p:spPr>
          <a:xfrm>
            <a:off x="152400" y="3079904"/>
            <a:ext cx="17526000" cy="2200600"/>
          </a:xfrm>
          <a:prstGeom prst="rect">
            <a:avLst/>
          </a:prstGeom>
          <a:solidFill>
            <a:schemeClr val="accent1">
              <a:lumMod val="40000"/>
              <a:lumOff val="60000"/>
            </a:schemeClr>
          </a:solidFill>
          <a:ln w="34925">
            <a:noFill/>
          </a:ln>
          <a:effectLst>
            <a:outerShdw blurRad="225425" dist="50800" dir="5220000" algn="ctr">
              <a:srgbClr val="000000">
                <a:alpha val="33000"/>
              </a:srgbClr>
            </a:outerShdw>
          </a:effectLst>
          <a:scene3d>
            <a:camera prst="isometricOffAxis1Top"/>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square" lIns="91439" tIns="45719" rIns="91439"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3700" b="1" dirty="0">
                <a:ln w="11430"/>
                <a:solidFill>
                  <a:schemeClr val="tx1"/>
                </a:solidFill>
                <a:effectLst>
                  <a:outerShdw blurRad="50800" dist="39000" dir="5460000" algn="tl">
                    <a:srgbClr val="000000">
                      <a:alpha val="38000"/>
                    </a:srgbClr>
                  </a:outerShdw>
                </a:effectLst>
                <a:latin typeface="Monotype Corsiva" pitchFamily="66" charset="0"/>
              </a:rPr>
              <a:t>Merci pour votre attention</a:t>
            </a:r>
            <a:endParaRPr lang="fr-FR" sz="13700" b="1" dirty="0">
              <a:ln w="11430"/>
              <a:solidFill>
                <a:schemeClr val="tx1"/>
              </a:solidFill>
              <a:effectLst>
                <a:outerShdw blurRad="50800" dist="39000" dir="5460000" algn="tl">
                  <a:srgbClr val="000000">
                    <a:alpha val="38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xit" presetSubtype="0" fill="hold" grpId="1" nodeType="clickEffect">
                                  <p:stCondLst>
                                    <p:cond delay="0"/>
                                  </p:stCondLst>
                                  <p:iterate type="lt">
                                    <p:tmPct val="10000"/>
                                  </p:iterate>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1"/>
                                          </p:val>
                                        </p:tav>
                                      </p:tavLst>
                                    </p:anim>
                                    <p:anim calcmode="lin" valueType="num">
                                      <p:cBhvr>
                                        <p:cTn id="16" dur="1000"/>
                                        <p:tgtEl>
                                          <p:spTgt spid="3"/>
                                        </p:tgtEl>
                                        <p:attrNameLst>
                                          <p:attrName>ppt_y</p:attrName>
                                        </p:attrNameLst>
                                      </p:cBhvr>
                                      <p:tavLst>
                                        <p:tav tm="0">
                                          <p:val>
                                            <p:strVal val="ppt_y"/>
                                          </p:val>
                                        </p:tav>
                                        <p:tav tm="100000">
                                          <p:val>
                                            <p:strVal val="ppt_y"/>
                                          </p:val>
                                        </p:tav>
                                      </p:tavLst>
                                    </p:anim>
                                    <p:set>
                                      <p:cBhvr>
                                        <p:cTn id="1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1600" y="420682"/>
            <a:ext cx="13639800" cy="1667123"/>
          </a:xfrm>
          <a:prstGeom prst="rect">
            <a:avLst/>
          </a:prstGeom>
        </p:spPr>
        <p:txBody>
          <a:bodyPr wrap="square" lIns="0" tIns="0" rIns="0" bIns="0" rtlCol="0" anchor="t">
            <a:spAutoFit/>
          </a:bodyPr>
          <a:lstStyle/>
          <a:p>
            <a:pPr algn="ctr">
              <a:lnSpc>
                <a:spcPts val="6527"/>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LA CHAINE LOGISTIQUE </a:t>
            </a:r>
          </a:p>
          <a:p>
            <a:pPr algn="ctr">
              <a:lnSpc>
                <a:spcPts val="6527"/>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 </a:t>
            </a:r>
            <a:r>
              <a:rPr lang="en-US" sz="4400" b="1" u="sng" dirty="0">
                <a:solidFill>
                  <a:schemeClr val="accent4">
                    <a:lumMod val="50000"/>
                  </a:schemeClr>
                </a:solidFill>
                <a:latin typeface="Times New Roman" pitchFamily="18" charset="0"/>
                <a:cs typeface="Times New Roman" pitchFamily="18" charset="0"/>
                <a:sym typeface="Montserrat Bold"/>
              </a:rPr>
              <a:t>«</a:t>
            </a:r>
            <a:r>
              <a:rPr lang="en-US" sz="4400" b="1" u="sng" dirty="0">
                <a:solidFill>
                  <a:schemeClr val="accent4">
                    <a:lumMod val="75000"/>
                  </a:schemeClr>
                </a:solidFill>
                <a:latin typeface="Times New Roman" pitchFamily="18" charset="0"/>
                <a:cs typeface="Times New Roman" pitchFamily="18" charset="0"/>
                <a:sym typeface="Montserrat Bold"/>
              </a:rPr>
              <a:t> SUPPLY CHAINE MANAGEMENT </a:t>
            </a:r>
            <a:r>
              <a:rPr lang="en-US" sz="4400" b="1" u="sng" dirty="0">
                <a:solidFill>
                  <a:schemeClr val="accent4">
                    <a:lumMod val="50000"/>
                  </a:schemeClr>
                </a:solidFill>
                <a:latin typeface="Times New Roman" pitchFamily="18" charset="0"/>
                <a:cs typeface="Times New Roman" pitchFamily="18" charset="0"/>
                <a:sym typeface="Montserrat Bold"/>
              </a:rPr>
              <a:t>»</a:t>
            </a:r>
          </a:p>
        </p:txBody>
      </p:sp>
      <p:sp>
        <p:nvSpPr>
          <p:cNvPr id="3" name="TextBox 3"/>
          <p:cNvSpPr txBox="1"/>
          <p:nvPr/>
        </p:nvSpPr>
        <p:spPr>
          <a:xfrm>
            <a:off x="7620000" y="2095500"/>
            <a:ext cx="10363200" cy="5909310"/>
          </a:xfrm>
          <a:prstGeom prst="rect">
            <a:avLst/>
          </a:prstGeom>
        </p:spPr>
        <p:txBody>
          <a:bodyPr wrap="square" lIns="0" tIns="0" rIns="0" bIns="0" rtlCol="0" anchor="t">
            <a:spAutoFit/>
          </a:bodyPr>
          <a:lstStyle/>
          <a:p>
            <a:pPr>
              <a:lnSpc>
                <a:spcPct val="150000"/>
              </a:lnSpc>
              <a:spcBef>
                <a:spcPct val="0"/>
              </a:spcBef>
            </a:pPr>
            <a:r>
              <a:rPr lang="en-US" sz="4000" b="1" u="sng" dirty="0">
                <a:solidFill>
                  <a:srgbClr val="00B050"/>
                </a:solidFill>
                <a:latin typeface="+mj-lt"/>
                <a:ea typeface="Montserrat Medium"/>
                <a:cs typeface="Montserrat Medium"/>
                <a:sym typeface="Montserrat Medium"/>
              </a:rPr>
              <a:t>SCM</a:t>
            </a:r>
            <a:r>
              <a:rPr lang="en-US" sz="4000" b="1" dirty="0">
                <a:solidFill>
                  <a:srgbClr val="000000"/>
                </a:solidFill>
                <a:latin typeface="+mj-lt"/>
                <a:ea typeface="Montserrat Medium"/>
                <a:cs typeface="Montserrat Medium"/>
                <a:sym typeface="Montserrat Medium"/>
              </a:rPr>
              <a:t> : </a:t>
            </a:r>
            <a:r>
              <a:rPr lang="en-US" sz="3600" b="1" dirty="0" err="1">
                <a:solidFill>
                  <a:srgbClr val="000000"/>
                </a:solidFill>
                <a:latin typeface="Times New Roman" pitchFamily="18" charset="0"/>
                <a:ea typeface="Montserrat Medium"/>
                <a:cs typeface="Times New Roman" pitchFamily="18" charset="0"/>
                <a:sym typeface="Montserrat Medium"/>
              </a:rPr>
              <a:t>est</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l’ensemble</a:t>
            </a:r>
            <a:r>
              <a:rPr lang="en-US" sz="3600" b="1" dirty="0">
                <a:solidFill>
                  <a:srgbClr val="000000"/>
                </a:solidFill>
                <a:latin typeface="Times New Roman" pitchFamily="18" charset="0"/>
                <a:ea typeface="Montserrat Medium"/>
                <a:cs typeface="Times New Roman" pitchFamily="18" charset="0"/>
                <a:sym typeface="Montserrat Medium"/>
              </a:rPr>
              <a:t> des </a:t>
            </a:r>
            <a:r>
              <a:rPr lang="en-US" sz="3600" b="1" dirty="0" err="1">
                <a:solidFill>
                  <a:srgbClr val="000000"/>
                </a:solidFill>
                <a:latin typeface="Times New Roman" pitchFamily="18" charset="0"/>
                <a:ea typeface="Montserrat Medium"/>
                <a:cs typeface="Times New Roman" pitchFamily="18" charset="0"/>
                <a:sym typeface="Montserrat Medium"/>
              </a:rPr>
              <a:t>organisations</a:t>
            </a:r>
            <a:r>
              <a:rPr lang="en-US" sz="3600" b="1" dirty="0">
                <a:solidFill>
                  <a:srgbClr val="000000"/>
                </a:solidFill>
                <a:latin typeface="Times New Roman" pitchFamily="18" charset="0"/>
                <a:ea typeface="Montserrat Medium"/>
                <a:cs typeface="Times New Roman" pitchFamily="18" charset="0"/>
                <a:sym typeface="Montserrat Medium"/>
              </a:rPr>
              <a:t> « </a:t>
            </a:r>
            <a:r>
              <a:rPr lang="en-US" sz="3600" b="1" dirty="0" err="1">
                <a:solidFill>
                  <a:srgbClr val="000000"/>
                </a:solidFill>
                <a:latin typeface="Times New Roman" pitchFamily="18" charset="0"/>
                <a:ea typeface="Montserrat Medium"/>
                <a:cs typeface="Times New Roman" pitchFamily="18" charset="0"/>
                <a:sym typeface="Montserrat Medium"/>
              </a:rPr>
              <a:t>fournisseurs</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distributeurs</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prestataires</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transporteurs</a:t>
            </a:r>
            <a:r>
              <a:rPr lang="en-US" sz="3600" b="1" dirty="0">
                <a:solidFill>
                  <a:srgbClr val="000000"/>
                </a:solidFill>
                <a:latin typeface="Times New Roman" pitchFamily="18" charset="0"/>
                <a:ea typeface="Montserrat Medium"/>
                <a:cs typeface="Times New Roman" pitchFamily="18" charset="0"/>
                <a:sym typeface="Montserrat Medium"/>
              </a:rPr>
              <a:t> , des infrastructure physiques, des flux de </a:t>
            </a:r>
            <a:r>
              <a:rPr lang="en-US" sz="3600" b="1" dirty="0" err="1">
                <a:solidFill>
                  <a:srgbClr val="000000"/>
                </a:solidFill>
                <a:latin typeface="Times New Roman" pitchFamily="18" charset="0"/>
                <a:ea typeface="Montserrat Medium"/>
                <a:cs typeface="Times New Roman" pitchFamily="18" charset="0"/>
                <a:sym typeface="Montserrat Medium"/>
              </a:rPr>
              <a:t>produits</a:t>
            </a:r>
            <a:r>
              <a:rPr lang="en-US" sz="3600" b="1" dirty="0">
                <a:solidFill>
                  <a:srgbClr val="000000"/>
                </a:solidFill>
                <a:latin typeface="Times New Roman" pitchFamily="18" charset="0"/>
                <a:ea typeface="Montserrat Medium"/>
                <a:cs typeface="Times New Roman" pitchFamily="18" charset="0"/>
                <a:sym typeface="Montserrat Medium"/>
              </a:rPr>
              <a:t>, des flux </a:t>
            </a:r>
            <a:r>
              <a:rPr lang="en-US" sz="3600" b="1" dirty="0" err="1">
                <a:solidFill>
                  <a:srgbClr val="000000"/>
                </a:solidFill>
                <a:latin typeface="Times New Roman" pitchFamily="18" charset="0"/>
                <a:ea typeface="Montserrat Medium"/>
                <a:cs typeface="Times New Roman" pitchFamily="18" charset="0"/>
                <a:sym typeface="Montserrat Medium"/>
              </a:rPr>
              <a:t>d’informations</a:t>
            </a:r>
            <a:r>
              <a:rPr lang="en-US" sz="3600" b="1" dirty="0">
                <a:solidFill>
                  <a:srgbClr val="000000"/>
                </a:solidFill>
                <a:latin typeface="Times New Roman" pitchFamily="18" charset="0"/>
                <a:ea typeface="Montserrat Medium"/>
                <a:cs typeface="Times New Roman" pitchFamily="18" charset="0"/>
                <a:sym typeface="Montserrat Medium"/>
              </a:rPr>
              <a:t> et financier qui </a:t>
            </a:r>
            <a:r>
              <a:rPr lang="en-US" sz="3600" b="1" dirty="0" err="1">
                <a:solidFill>
                  <a:srgbClr val="000000"/>
                </a:solidFill>
                <a:latin typeface="Times New Roman" pitchFamily="18" charset="0"/>
                <a:ea typeface="Montserrat Medium"/>
                <a:cs typeface="Times New Roman" pitchFamily="18" charset="0"/>
                <a:sym typeface="Montserrat Medium"/>
              </a:rPr>
              <a:t>contribuent</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efficacement</a:t>
            </a:r>
            <a:r>
              <a:rPr lang="en-US" sz="3600" b="1" dirty="0">
                <a:solidFill>
                  <a:srgbClr val="000000"/>
                </a:solidFill>
                <a:latin typeface="Times New Roman" pitchFamily="18" charset="0"/>
                <a:ea typeface="Montserrat Medium"/>
                <a:cs typeface="Times New Roman" pitchFamily="18" charset="0"/>
                <a:sym typeface="Montserrat Medium"/>
              </a:rPr>
              <a:t> à la fabrication et à la </a:t>
            </a:r>
            <a:r>
              <a:rPr lang="en-US" sz="3600" b="1" dirty="0" err="1">
                <a:solidFill>
                  <a:srgbClr val="000000"/>
                </a:solidFill>
                <a:latin typeface="Times New Roman" pitchFamily="18" charset="0"/>
                <a:ea typeface="Montserrat Medium"/>
                <a:cs typeface="Times New Roman" pitchFamily="18" charset="0"/>
                <a:sym typeface="Montserrat Medium"/>
              </a:rPr>
              <a:t>commercialisation</a:t>
            </a:r>
            <a:r>
              <a:rPr lang="en-US" sz="3600" b="1" dirty="0">
                <a:solidFill>
                  <a:srgbClr val="000000"/>
                </a:solidFill>
                <a:latin typeface="Times New Roman" pitchFamily="18" charset="0"/>
                <a:ea typeface="Montserrat Medium"/>
                <a:cs typeface="Times New Roman" pitchFamily="18" charset="0"/>
                <a:sym typeface="Montserrat Medium"/>
              </a:rPr>
              <a:t> d’un </a:t>
            </a:r>
            <a:r>
              <a:rPr lang="en-US" sz="3600" b="1" dirty="0" err="1">
                <a:solidFill>
                  <a:srgbClr val="000000"/>
                </a:solidFill>
                <a:latin typeface="Times New Roman" pitchFamily="18" charset="0"/>
                <a:ea typeface="Montserrat Medium"/>
                <a:cs typeface="Times New Roman" pitchFamily="18" charset="0"/>
                <a:sym typeface="Montserrat Medium"/>
              </a:rPr>
              <a:t>produit</a:t>
            </a:r>
            <a:r>
              <a:rPr lang="en-US" sz="3600" b="1" dirty="0">
                <a:solidFill>
                  <a:srgbClr val="000000"/>
                </a:solidFill>
                <a:latin typeface="Times New Roman" pitchFamily="18" charset="0"/>
                <a:ea typeface="Montserrat Medium"/>
                <a:cs typeface="Times New Roman" pitchFamily="18" charset="0"/>
                <a:sym typeface="Montserrat Medium"/>
              </a:rPr>
              <a:t> </a:t>
            </a:r>
            <a:r>
              <a:rPr lang="en-US" sz="3600" b="1" dirty="0" err="1">
                <a:solidFill>
                  <a:srgbClr val="000000"/>
                </a:solidFill>
                <a:latin typeface="Times New Roman" pitchFamily="18" charset="0"/>
                <a:ea typeface="Montserrat Medium"/>
                <a:cs typeface="Times New Roman" pitchFamily="18" charset="0"/>
                <a:sym typeface="Montserrat Medium"/>
              </a:rPr>
              <a:t>afin</a:t>
            </a:r>
            <a:r>
              <a:rPr lang="en-US" sz="3600" b="1" dirty="0">
                <a:solidFill>
                  <a:srgbClr val="000000"/>
                </a:solidFill>
                <a:latin typeface="Times New Roman" pitchFamily="18" charset="0"/>
                <a:ea typeface="Montserrat Medium"/>
                <a:cs typeface="Times New Roman" pitchFamily="18" charset="0"/>
                <a:sym typeface="Montserrat Medium"/>
              </a:rPr>
              <a:t> de </a:t>
            </a:r>
            <a:r>
              <a:rPr lang="en-US" sz="3600" b="1" dirty="0" err="1">
                <a:solidFill>
                  <a:srgbClr val="000000"/>
                </a:solidFill>
                <a:latin typeface="Times New Roman" pitchFamily="18" charset="0"/>
                <a:ea typeface="Montserrat Medium"/>
                <a:cs typeface="Times New Roman" pitchFamily="18" charset="0"/>
                <a:sym typeface="Montserrat Medium"/>
              </a:rPr>
              <a:t>satisfaire</a:t>
            </a:r>
            <a:r>
              <a:rPr lang="en-US" sz="3600" b="1" dirty="0">
                <a:solidFill>
                  <a:srgbClr val="000000"/>
                </a:solidFill>
                <a:latin typeface="Times New Roman" pitchFamily="18" charset="0"/>
                <a:ea typeface="Montserrat Medium"/>
                <a:cs typeface="Times New Roman" pitchFamily="18" charset="0"/>
                <a:sym typeface="Montserrat Medium"/>
              </a:rPr>
              <a:t> un client. </a:t>
            </a:r>
          </a:p>
        </p:txBody>
      </p:sp>
      <p:pic>
        <p:nvPicPr>
          <p:cNvPr id="6" name="Image 5"/>
          <p:cNvPicPr/>
          <p:nvPr/>
        </p:nvPicPr>
        <p:blipFill>
          <a:blip r:embed="rId2" cstate="print"/>
          <a:srcRect/>
          <a:stretch>
            <a:fillRect/>
          </a:stretch>
        </p:blipFill>
        <p:spPr bwMode="auto">
          <a:xfrm>
            <a:off x="457200" y="2095500"/>
            <a:ext cx="6324600" cy="58400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45405"/>
            <a:ext cx="18288000" cy="1403013"/>
          </a:xfrm>
          <a:prstGeom prst="rect">
            <a:avLst/>
          </a:prstGeom>
        </p:spPr>
        <p:txBody>
          <a:bodyPr lIns="0" tIns="0" rIns="0" bIns="0" rtlCol="0" anchor="t">
            <a:spAutoFit/>
          </a:bodyPr>
          <a:lstStyle/>
          <a:p>
            <a:pPr algn="ctr">
              <a:lnSpc>
                <a:spcPts val="12880"/>
              </a:lnSpc>
            </a:pPr>
            <a:r>
              <a:rPr lang="en-US" sz="5400" b="1" u="sng" dirty="0">
                <a:solidFill>
                  <a:schemeClr val="accent4">
                    <a:lumMod val="75000"/>
                  </a:schemeClr>
                </a:solidFill>
                <a:latin typeface="Times New Roman" pitchFamily="18" charset="0"/>
                <a:cs typeface="Times New Roman" pitchFamily="18" charset="0"/>
                <a:sym typeface="Open Sans Bold"/>
              </a:rPr>
              <a:t>LES TYPES DE PERFORMANCE LOGISTIQUE </a:t>
            </a:r>
          </a:p>
        </p:txBody>
      </p:sp>
      <p:sp>
        <p:nvSpPr>
          <p:cNvPr id="3" name="TextBox 3"/>
          <p:cNvSpPr txBox="1"/>
          <p:nvPr/>
        </p:nvSpPr>
        <p:spPr>
          <a:xfrm>
            <a:off x="304800" y="1866900"/>
            <a:ext cx="15240000" cy="6771084"/>
          </a:xfrm>
          <a:prstGeom prst="rect">
            <a:avLst/>
          </a:prstGeom>
        </p:spPr>
        <p:txBody>
          <a:bodyPr wrap="square" lIns="0" tIns="0" rIns="0" bIns="0" rtlCol="0" anchor="t">
            <a:spAutoFit/>
          </a:bodyPr>
          <a:lstStyle/>
          <a:p>
            <a:pPr marL="685800" indent="-685800" algn="l">
              <a:lnSpc>
                <a:spcPct val="250000"/>
              </a:lnSpc>
              <a:spcBef>
                <a:spcPct val="0"/>
              </a:spcBef>
              <a:buFont typeface="Arial" pitchFamily="34" charset="0"/>
              <a:buChar char="•"/>
            </a:pPr>
            <a:r>
              <a:rPr lang="en-US" sz="4400" b="1" dirty="0">
                <a:latin typeface="Times New Roman" pitchFamily="18" charset="0"/>
                <a:ea typeface="Montserrat Medium"/>
                <a:cs typeface="Times New Roman" pitchFamily="18" charset="0"/>
                <a:sym typeface="Montserrat Medium"/>
              </a:rPr>
              <a:t>La </a:t>
            </a:r>
            <a:r>
              <a:rPr lang="en-US" sz="4400" b="1" dirty="0" err="1">
                <a:latin typeface="Times New Roman" pitchFamily="18" charset="0"/>
                <a:ea typeface="Montserrat Medium"/>
                <a:cs typeface="Times New Roman" pitchFamily="18" charset="0"/>
                <a:sym typeface="Montserrat Medium"/>
              </a:rPr>
              <a:t>logistique</a:t>
            </a:r>
            <a:r>
              <a:rPr lang="en-US" sz="4400" b="1" dirty="0">
                <a:latin typeface="Times New Roman" pitchFamily="18" charset="0"/>
                <a:ea typeface="Montserrat Medium"/>
                <a:cs typeface="Times New Roman" pitchFamily="18" charset="0"/>
                <a:sym typeface="Montserrat Medium"/>
              </a:rPr>
              <a:t> </a:t>
            </a:r>
            <a:r>
              <a:rPr lang="en-US" sz="4400" b="1" dirty="0" err="1">
                <a:latin typeface="Times New Roman" pitchFamily="18" charset="0"/>
                <a:ea typeface="Montserrat Medium"/>
                <a:cs typeface="Times New Roman" pitchFamily="18" charset="0"/>
                <a:sym typeface="Montserrat Medium"/>
              </a:rPr>
              <a:t>d’approvisionnement</a:t>
            </a:r>
            <a:r>
              <a:rPr lang="en-US" sz="4400" b="1" dirty="0">
                <a:latin typeface="Times New Roman" pitchFamily="18" charset="0"/>
                <a:ea typeface="Montserrat Medium"/>
                <a:cs typeface="Times New Roman" pitchFamily="18" charset="0"/>
                <a:sym typeface="Montserrat Medium"/>
              </a:rPr>
              <a:t> </a:t>
            </a:r>
          </a:p>
          <a:p>
            <a:pPr marL="685800" indent="-685800" algn="l">
              <a:lnSpc>
                <a:spcPct val="250000"/>
              </a:lnSpc>
              <a:spcBef>
                <a:spcPct val="0"/>
              </a:spcBef>
              <a:buFont typeface="Arial" pitchFamily="34" charset="0"/>
              <a:buChar char="•"/>
            </a:pPr>
            <a:r>
              <a:rPr lang="en-US" sz="4400" b="1" dirty="0">
                <a:latin typeface="Times New Roman" pitchFamily="18" charset="0"/>
                <a:ea typeface="Montserrat Medium"/>
                <a:cs typeface="Times New Roman" pitchFamily="18" charset="0"/>
                <a:sym typeface="Montserrat Medium"/>
              </a:rPr>
              <a:t>La </a:t>
            </a:r>
            <a:r>
              <a:rPr lang="en-US" sz="4400" b="1" dirty="0" err="1">
                <a:latin typeface="Times New Roman" pitchFamily="18" charset="0"/>
                <a:ea typeface="Montserrat Medium"/>
                <a:cs typeface="Times New Roman" pitchFamily="18" charset="0"/>
                <a:sym typeface="Montserrat Medium"/>
              </a:rPr>
              <a:t>logistique</a:t>
            </a:r>
            <a:r>
              <a:rPr lang="en-US" sz="4400" b="1" dirty="0">
                <a:latin typeface="Times New Roman" pitchFamily="18" charset="0"/>
                <a:ea typeface="Montserrat Medium"/>
                <a:cs typeface="Times New Roman" pitchFamily="18" charset="0"/>
                <a:sym typeface="Montserrat Medium"/>
              </a:rPr>
              <a:t> de Production </a:t>
            </a:r>
          </a:p>
          <a:p>
            <a:pPr marL="685800" indent="-685800" algn="l">
              <a:lnSpc>
                <a:spcPct val="250000"/>
              </a:lnSpc>
              <a:spcBef>
                <a:spcPct val="0"/>
              </a:spcBef>
              <a:buFont typeface="Arial" pitchFamily="34" charset="0"/>
              <a:buChar char="•"/>
            </a:pPr>
            <a:r>
              <a:rPr lang="en-US" sz="4400" b="1" dirty="0">
                <a:latin typeface="Times New Roman" pitchFamily="18" charset="0"/>
                <a:ea typeface="Montserrat Medium"/>
                <a:cs typeface="Times New Roman" pitchFamily="18" charset="0"/>
                <a:sym typeface="Montserrat Medium"/>
              </a:rPr>
              <a:t>La </a:t>
            </a:r>
            <a:r>
              <a:rPr lang="en-US" sz="4400" b="1" dirty="0" err="1">
                <a:latin typeface="Times New Roman" pitchFamily="18" charset="0"/>
                <a:ea typeface="Montserrat Medium"/>
                <a:cs typeface="Times New Roman" pitchFamily="18" charset="0"/>
                <a:sym typeface="Montserrat Medium"/>
              </a:rPr>
              <a:t>logistique</a:t>
            </a:r>
            <a:r>
              <a:rPr lang="en-US" sz="4400" b="1" dirty="0">
                <a:latin typeface="Times New Roman" pitchFamily="18" charset="0"/>
                <a:ea typeface="Montserrat Medium"/>
                <a:cs typeface="Times New Roman" pitchFamily="18" charset="0"/>
                <a:sym typeface="Montserrat Medium"/>
              </a:rPr>
              <a:t> de distribution </a:t>
            </a:r>
          </a:p>
          <a:p>
            <a:pPr marL="685800" indent="-685800" algn="l">
              <a:lnSpc>
                <a:spcPct val="250000"/>
              </a:lnSpc>
              <a:spcBef>
                <a:spcPct val="0"/>
              </a:spcBef>
              <a:buFont typeface="Arial" pitchFamily="34" charset="0"/>
              <a:buChar char="•"/>
            </a:pPr>
            <a:r>
              <a:rPr lang="en-US" sz="4400" b="1" dirty="0">
                <a:latin typeface="Times New Roman" pitchFamily="18" charset="0"/>
                <a:ea typeface="Montserrat Medium"/>
                <a:cs typeface="Times New Roman" pitchFamily="18" charset="0"/>
                <a:sym typeface="Montserrat Medium"/>
              </a:rPr>
              <a:t>La </a:t>
            </a:r>
            <a:r>
              <a:rPr lang="en-US" sz="4400" b="1" dirty="0" err="1">
                <a:latin typeface="Times New Roman" pitchFamily="18" charset="0"/>
                <a:ea typeface="Montserrat Medium"/>
                <a:cs typeface="Times New Roman" pitchFamily="18" charset="0"/>
                <a:sym typeface="Montserrat Medium"/>
              </a:rPr>
              <a:t>logistique</a:t>
            </a:r>
            <a:r>
              <a:rPr lang="en-US" sz="4400" b="1" dirty="0">
                <a:latin typeface="Times New Roman" pitchFamily="18" charset="0"/>
                <a:ea typeface="Montserrat Medium"/>
                <a:cs typeface="Times New Roman" pitchFamily="18" charset="0"/>
                <a:sym typeface="Montserrat Medium"/>
              </a:rPr>
              <a:t> de </a:t>
            </a:r>
            <a:r>
              <a:rPr lang="en-US" sz="4400" b="1" dirty="0" err="1">
                <a:latin typeface="Times New Roman" pitchFamily="18" charset="0"/>
                <a:ea typeface="Montserrat Medium"/>
                <a:cs typeface="Times New Roman" pitchFamily="18" charset="0"/>
                <a:sym typeface="Montserrat Medium"/>
              </a:rPr>
              <a:t>soutien</a:t>
            </a:r>
            <a:r>
              <a:rPr lang="en-US" sz="4400" b="1" dirty="0">
                <a:latin typeface="Times New Roman" pitchFamily="18" charset="0"/>
                <a:ea typeface="Montserrat Medium"/>
                <a:cs typeface="Times New Roman" pitchFamily="18" charset="0"/>
                <a:sym typeface="Montserrat Medium"/>
              </a:rPr>
              <a:t> </a:t>
            </a:r>
          </a:p>
        </p:txBody>
      </p:sp>
      <p:pic>
        <p:nvPicPr>
          <p:cNvPr id="5" name="Image 4" descr="Qu'est-ce que la chaîne d'approvisionnement dans la production de bien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2080" y="1943101"/>
            <a:ext cx="4495800" cy="1752599"/>
          </a:xfrm>
          <a:prstGeom prst="rect">
            <a:avLst/>
          </a:prstGeom>
          <a:noFill/>
          <a:ln>
            <a:noFill/>
          </a:ln>
        </p:spPr>
      </p:pic>
      <p:pic>
        <p:nvPicPr>
          <p:cNvPr id="6" name="Image 5" descr="1.1Les différentes logistiques et la supply chain - ppt télécharg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9680" y="3753884"/>
            <a:ext cx="4800600" cy="1371600"/>
          </a:xfrm>
          <a:prstGeom prst="rect">
            <a:avLst/>
          </a:prstGeom>
          <a:noFill/>
          <a:ln>
            <a:noFill/>
          </a:ln>
        </p:spPr>
      </p:pic>
      <p:pic>
        <p:nvPicPr>
          <p:cNvPr id="7" name="Image 6" descr="Comment choisir le bon canal de distribution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6320" y="5280660"/>
            <a:ext cx="5227320" cy="1600200"/>
          </a:xfrm>
          <a:prstGeom prst="rect">
            <a:avLst/>
          </a:prstGeom>
          <a:noFill/>
          <a:ln>
            <a:noFill/>
          </a:ln>
        </p:spPr>
      </p:pic>
      <p:pic>
        <p:nvPicPr>
          <p:cNvPr id="8" name="Image 7" descr="Coût du soutien logistiqu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44400" y="7048500"/>
            <a:ext cx="5471160" cy="16764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1600" y="342902"/>
            <a:ext cx="16002000" cy="833562"/>
          </a:xfrm>
          <a:prstGeom prst="rect">
            <a:avLst/>
          </a:prstGeom>
        </p:spPr>
        <p:txBody>
          <a:bodyPr wrap="square" lIns="0" tIns="0" rIns="0" bIns="0" rtlCol="0" anchor="t">
            <a:spAutoFit/>
          </a:bodyPr>
          <a:lstStyle/>
          <a:p>
            <a:pPr algn="ctr">
              <a:lnSpc>
                <a:spcPts val="6527"/>
              </a:lnSpc>
              <a:spcBef>
                <a:spcPct val="0"/>
              </a:spcBef>
            </a:pPr>
            <a:r>
              <a:rPr lang="en-US" sz="5400" b="1" u="sng" dirty="0">
                <a:solidFill>
                  <a:schemeClr val="accent4">
                    <a:lumMod val="75000"/>
                  </a:schemeClr>
                </a:solidFill>
                <a:latin typeface="Times New Roman" pitchFamily="18" charset="0"/>
                <a:cs typeface="Times New Roman" pitchFamily="18" charset="0"/>
                <a:sym typeface="Montserrat Bold"/>
              </a:rPr>
              <a:t>LA CHAINE LOGISTIQUE PORTUAIRE</a:t>
            </a:r>
            <a:r>
              <a:rPr lang="en-US" sz="6600" b="1" u="sng" dirty="0">
                <a:solidFill>
                  <a:schemeClr val="accent4">
                    <a:lumMod val="75000"/>
                  </a:schemeClr>
                </a:solidFill>
                <a:latin typeface="Times New Roman" pitchFamily="18" charset="0"/>
                <a:cs typeface="Times New Roman" pitchFamily="18" charset="0"/>
                <a:sym typeface="Montserrat Bold"/>
              </a:rPr>
              <a:t> </a:t>
            </a:r>
          </a:p>
        </p:txBody>
      </p:sp>
      <p:sp>
        <p:nvSpPr>
          <p:cNvPr id="3" name="TextBox 3"/>
          <p:cNvSpPr txBox="1"/>
          <p:nvPr/>
        </p:nvSpPr>
        <p:spPr>
          <a:xfrm>
            <a:off x="2438400" y="1485900"/>
            <a:ext cx="13792199" cy="7201972"/>
          </a:xfrm>
          <a:prstGeom prst="rect">
            <a:avLst/>
          </a:prstGeom>
        </p:spPr>
        <p:txBody>
          <a:bodyPr wrap="square" lIns="0" tIns="0" rIns="0" bIns="0" rtlCol="0" anchor="t">
            <a:spAutoFit/>
          </a:bodyPr>
          <a:lstStyle/>
          <a:p>
            <a:pPr algn="ctr">
              <a:lnSpc>
                <a:spcPct val="150000"/>
              </a:lnSpc>
              <a:spcBef>
                <a:spcPct val="0"/>
              </a:spcBef>
            </a:pPr>
            <a:r>
              <a:rPr lang="en-US" sz="4800" b="1" i="1" u="sng" dirty="0" err="1">
                <a:solidFill>
                  <a:schemeClr val="accent5">
                    <a:lumMod val="75000"/>
                  </a:schemeClr>
                </a:solidFill>
                <a:latin typeface="Times New Roman" pitchFamily="18" charset="0"/>
                <a:cs typeface="Times New Roman" pitchFamily="18" charset="0"/>
                <a:sym typeface="Montserrat Bold"/>
              </a:rPr>
              <a:t>Basée</a:t>
            </a:r>
            <a:r>
              <a:rPr lang="en-US" sz="4800" b="1" i="1" u="sng" dirty="0">
                <a:solidFill>
                  <a:schemeClr val="accent5">
                    <a:lumMod val="75000"/>
                  </a:schemeClr>
                </a:solidFill>
                <a:latin typeface="Times New Roman" pitchFamily="18" charset="0"/>
                <a:cs typeface="Times New Roman" pitchFamily="18" charset="0"/>
                <a:sym typeface="Montserrat Bold"/>
              </a:rPr>
              <a:t> </a:t>
            </a:r>
            <a:r>
              <a:rPr lang="en-US" sz="4800" b="1" i="1" u="sng" dirty="0" err="1">
                <a:solidFill>
                  <a:schemeClr val="accent5">
                    <a:lumMod val="75000"/>
                  </a:schemeClr>
                </a:solidFill>
                <a:latin typeface="Times New Roman" pitchFamily="18" charset="0"/>
                <a:cs typeface="Times New Roman" pitchFamily="18" charset="0"/>
                <a:sym typeface="Montserrat Bold"/>
              </a:rPr>
              <a:t>sur</a:t>
            </a:r>
            <a:r>
              <a:rPr lang="en-US" sz="4800" b="1" i="1" u="sng" dirty="0">
                <a:solidFill>
                  <a:schemeClr val="accent5">
                    <a:lumMod val="75000"/>
                  </a:schemeClr>
                </a:solidFill>
                <a:latin typeface="Times New Roman" pitchFamily="18" charset="0"/>
                <a:cs typeface="Times New Roman" pitchFamily="18" charset="0"/>
                <a:sym typeface="Montserrat Bold"/>
              </a:rPr>
              <a:t> </a:t>
            </a:r>
            <a:r>
              <a:rPr lang="en-US" sz="4800" dirty="0">
                <a:latin typeface="Times New Roman" pitchFamily="18" charset="0"/>
                <a:cs typeface="Times New Roman" pitchFamily="18" charset="0"/>
                <a:sym typeface="Montserrat Bold"/>
              </a:rPr>
              <a:t>: </a:t>
            </a:r>
          </a:p>
          <a:p>
            <a:pPr algn="l">
              <a:lnSpc>
                <a:spcPct val="150000"/>
              </a:lnSpc>
              <a:spcBef>
                <a:spcPct val="0"/>
              </a:spcBef>
            </a:pPr>
            <a:endParaRPr lang="en-US" sz="4800" dirty="0">
              <a:latin typeface="Times New Roman" pitchFamily="18" charset="0"/>
              <a:cs typeface="Times New Roman" pitchFamily="18" charset="0"/>
              <a:sym typeface="Montserrat Bold"/>
            </a:endParaRPr>
          </a:p>
          <a:p>
            <a:pPr marL="571500" indent="-571500" algn="l">
              <a:lnSpc>
                <a:spcPct val="150000"/>
              </a:lnSpc>
              <a:spcBef>
                <a:spcPct val="0"/>
              </a:spcBef>
              <a:buFont typeface="Arial" pitchFamily="34" charset="0"/>
              <a:buChar char="•"/>
            </a:pPr>
            <a:r>
              <a:rPr lang="en-US" sz="3600" b="1" dirty="0" err="1">
                <a:latin typeface="Times New Roman" pitchFamily="18" charset="0"/>
                <a:ea typeface="Montserrat"/>
                <a:cs typeface="Times New Roman" pitchFamily="18" charset="0"/>
                <a:sym typeface="Montserrat"/>
              </a:rPr>
              <a:t>L’arrivée</a:t>
            </a:r>
            <a:r>
              <a:rPr lang="en-US" sz="3600" b="1" dirty="0">
                <a:latin typeface="Times New Roman" pitchFamily="18" charset="0"/>
                <a:ea typeface="Montserrat"/>
                <a:cs typeface="Times New Roman" pitchFamily="18" charset="0"/>
                <a:sym typeface="Montserrat"/>
              </a:rPr>
              <a:t> du </a:t>
            </a:r>
            <a:r>
              <a:rPr lang="en-US" sz="3600" b="1" dirty="0" err="1">
                <a:latin typeface="Times New Roman" pitchFamily="18" charset="0"/>
                <a:ea typeface="Montserrat"/>
                <a:cs typeface="Times New Roman" pitchFamily="18" charset="0"/>
                <a:sym typeface="Montserrat"/>
              </a:rPr>
              <a:t>navire</a:t>
            </a:r>
            <a:r>
              <a:rPr lang="en-US" sz="3600" b="1" dirty="0">
                <a:latin typeface="Times New Roman" pitchFamily="18" charset="0"/>
                <a:ea typeface="Montserrat"/>
                <a:cs typeface="Times New Roman" pitchFamily="18" charset="0"/>
                <a:sym typeface="Montserrat"/>
              </a:rPr>
              <a:t> en </a:t>
            </a:r>
            <a:r>
              <a:rPr lang="en-US" sz="3600" b="1" dirty="0" err="1">
                <a:latin typeface="Times New Roman" pitchFamily="18" charset="0"/>
                <a:ea typeface="Montserrat"/>
                <a:cs typeface="Times New Roman" pitchFamily="18" charset="0"/>
                <a:sym typeface="Montserrat"/>
              </a:rPr>
              <a:t>rade</a:t>
            </a:r>
            <a:r>
              <a:rPr lang="en-US" sz="3600" b="1" dirty="0">
                <a:latin typeface="Times New Roman" pitchFamily="18" charset="0"/>
                <a:ea typeface="Montserrat"/>
                <a:cs typeface="Times New Roman" pitchFamily="18" charset="0"/>
                <a:sym typeface="Montserrat"/>
              </a:rPr>
              <a:t> </a:t>
            </a:r>
          </a:p>
          <a:p>
            <a:pPr marL="571500" indent="-571500" algn="l">
              <a:lnSpc>
                <a:spcPct val="150000"/>
              </a:lnSpc>
              <a:spcBef>
                <a:spcPct val="0"/>
              </a:spcBef>
              <a:buFont typeface="Arial" pitchFamily="34" charset="0"/>
              <a:buChar char="•"/>
            </a:pPr>
            <a:r>
              <a:rPr lang="en-US" sz="3600" b="1" dirty="0" err="1">
                <a:latin typeface="Times New Roman" pitchFamily="18" charset="0"/>
                <a:ea typeface="Montserrat"/>
                <a:cs typeface="Times New Roman" pitchFamily="18" charset="0"/>
                <a:sym typeface="Montserrat"/>
              </a:rPr>
              <a:t>Accostage</a:t>
            </a:r>
            <a:r>
              <a:rPr lang="en-US" sz="3600" b="1" dirty="0">
                <a:latin typeface="Times New Roman" pitchFamily="18" charset="0"/>
                <a:ea typeface="Montserrat"/>
                <a:cs typeface="Times New Roman" pitchFamily="18" charset="0"/>
                <a:sym typeface="Montserrat"/>
              </a:rPr>
              <a:t> du </a:t>
            </a:r>
            <a:r>
              <a:rPr lang="en-US" sz="3600" b="1" dirty="0" err="1">
                <a:latin typeface="Times New Roman" pitchFamily="18" charset="0"/>
                <a:ea typeface="Montserrat"/>
                <a:cs typeface="Times New Roman" pitchFamily="18" charset="0"/>
                <a:sym typeface="Montserrat"/>
              </a:rPr>
              <a:t>navire</a:t>
            </a:r>
            <a:r>
              <a:rPr lang="en-US" sz="3600" b="1" dirty="0">
                <a:latin typeface="Times New Roman" pitchFamily="18" charset="0"/>
                <a:ea typeface="Montserrat"/>
                <a:cs typeface="Times New Roman" pitchFamily="18" charset="0"/>
                <a:sym typeface="Montserrat"/>
              </a:rPr>
              <a:t> </a:t>
            </a:r>
          </a:p>
          <a:p>
            <a:pPr marL="571500" indent="-571500" algn="l">
              <a:lnSpc>
                <a:spcPct val="150000"/>
              </a:lnSpc>
              <a:spcBef>
                <a:spcPct val="0"/>
              </a:spcBef>
              <a:buFont typeface="Arial" pitchFamily="34" charset="0"/>
              <a:buChar char="•"/>
            </a:pPr>
            <a:r>
              <a:rPr lang="en-US" sz="3600" b="1" dirty="0" err="1">
                <a:latin typeface="Times New Roman" pitchFamily="18" charset="0"/>
                <a:ea typeface="Montserrat"/>
                <a:cs typeface="Times New Roman" pitchFamily="18" charset="0"/>
                <a:sym typeface="Montserrat"/>
              </a:rPr>
              <a:t>Déchargement</a:t>
            </a:r>
            <a:r>
              <a:rPr lang="en-US" sz="3600" b="1" dirty="0">
                <a:latin typeface="Times New Roman" pitchFamily="18" charset="0"/>
                <a:ea typeface="Montserrat"/>
                <a:cs typeface="Times New Roman" pitchFamily="18" charset="0"/>
                <a:sym typeface="Montserrat"/>
              </a:rPr>
              <a:t> de la </a:t>
            </a:r>
            <a:r>
              <a:rPr lang="en-US" sz="3600" b="1" dirty="0" err="1">
                <a:latin typeface="Times New Roman" pitchFamily="18" charset="0"/>
                <a:ea typeface="Montserrat"/>
                <a:cs typeface="Times New Roman" pitchFamily="18" charset="0"/>
                <a:sym typeface="Montserrat"/>
              </a:rPr>
              <a:t>marchandise</a:t>
            </a:r>
            <a:endParaRPr lang="en-US" sz="3600" b="1" dirty="0">
              <a:latin typeface="Times New Roman" pitchFamily="18" charset="0"/>
              <a:ea typeface="Montserrat"/>
              <a:cs typeface="Times New Roman" pitchFamily="18" charset="0"/>
              <a:sym typeface="Montserrat"/>
            </a:endParaRPr>
          </a:p>
          <a:p>
            <a:pPr marL="571500" indent="-571500" algn="l">
              <a:lnSpc>
                <a:spcPct val="150000"/>
              </a:lnSpc>
              <a:spcBef>
                <a:spcPct val="0"/>
              </a:spcBef>
              <a:buFont typeface="Arial" pitchFamily="34" charset="0"/>
              <a:buChar char="•"/>
            </a:pPr>
            <a:r>
              <a:rPr lang="en-US" sz="3600" b="1" dirty="0" err="1">
                <a:latin typeface="Times New Roman" pitchFamily="18" charset="0"/>
                <a:ea typeface="Montserrat"/>
                <a:cs typeface="Times New Roman" pitchFamily="18" charset="0"/>
                <a:sym typeface="Montserrat"/>
              </a:rPr>
              <a:t>Stockage</a:t>
            </a:r>
            <a:r>
              <a:rPr lang="en-US" sz="3600" b="1" dirty="0">
                <a:latin typeface="Times New Roman" pitchFamily="18" charset="0"/>
                <a:ea typeface="Montserrat"/>
                <a:cs typeface="Times New Roman" pitchFamily="18" charset="0"/>
                <a:sym typeface="Montserrat"/>
              </a:rPr>
              <a:t> de la </a:t>
            </a:r>
            <a:r>
              <a:rPr lang="en-US" sz="3600" b="1" dirty="0" err="1">
                <a:latin typeface="Times New Roman" pitchFamily="18" charset="0"/>
                <a:ea typeface="Montserrat"/>
                <a:cs typeface="Times New Roman" pitchFamily="18" charset="0"/>
                <a:sym typeface="Montserrat"/>
              </a:rPr>
              <a:t>marchandise</a:t>
            </a:r>
            <a:endParaRPr lang="en-US" sz="3600" b="1" dirty="0">
              <a:latin typeface="Times New Roman" pitchFamily="18" charset="0"/>
              <a:ea typeface="Montserrat"/>
              <a:cs typeface="Times New Roman" pitchFamily="18" charset="0"/>
              <a:sym typeface="Montserrat"/>
            </a:endParaRPr>
          </a:p>
          <a:p>
            <a:pPr marL="571500" indent="-571500" algn="l">
              <a:lnSpc>
                <a:spcPct val="150000"/>
              </a:lnSpc>
              <a:spcBef>
                <a:spcPct val="0"/>
              </a:spcBef>
              <a:buFont typeface="Arial" pitchFamily="34" charset="0"/>
              <a:buChar char="•"/>
            </a:pPr>
            <a:r>
              <a:rPr lang="en-US" sz="3600" b="1" dirty="0" err="1">
                <a:latin typeface="Times New Roman" pitchFamily="18" charset="0"/>
                <a:ea typeface="Montserrat"/>
                <a:cs typeface="Times New Roman" pitchFamily="18" charset="0"/>
                <a:sym typeface="Montserrat"/>
              </a:rPr>
              <a:t>Enlèvement</a:t>
            </a:r>
            <a:r>
              <a:rPr lang="en-US" sz="3600" b="1" dirty="0">
                <a:latin typeface="Times New Roman" pitchFamily="18" charset="0"/>
                <a:ea typeface="Montserrat"/>
                <a:cs typeface="Times New Roman" pitchFamily="18" charset="0"/>
                <a:sym typeface="Montserrat"/>
              </a:rPr>
              <a:t> de la </a:t>
            </a:r>
            <a:r>
              <a:rPr lang="en-US" sz="3600" b="1" dirty="0" err="1">
                <a:latin typeface="Times New Roman" pitchFamily="18" charset="0"/>
                <a:ea typeface="Montserrat"/>
                <a:cs typeface="Times New Roman" pitchFamily="18" charset="0"/>
                <a:sym typeface="Montserrat"/>
              </a:rPr>
              <a:t>marchandise</a:t>
            </a:r>
            <a:r>
              <a:rPr lang="en-US" sz="3600" b="1" dirty="0">
                <a:latin typeface="Times New Roman" pitchFamily="18" charset="0"/>
                <a:ea typeface="Montserrat"/>
                <a:cs typeface="Times New Roman" pitchFamily="18" charset="0"/>
                <a:sym typeface="Montserrat"/>
              </a:rPr>
              <a:t> </a:t>
            </a:r>
          </a:p>
          <a:p>
            <a:pPr marL="571500" indent="-571500" algn="l">
              <a:lnSpc>
                <a:spcPct val="150000"/>
              </a:lnSpc>
              <a:spcBef>
                <a:spcPct val="0"/>
              </a:spcBef>
              <a:buFont typeface="Arial" pitchFamily="34" charset="0"/>
              <a:buChar char="•"/>
            </a:pPr>
            <a:r>
              <a:rPr lang="en-US" sz="3600" b="1" dirty="0">
                <a:latin typeface="Times New Roman" pitchFamily="18" charset="0"/>
                <a:ea typeface="Montserrat"/>
                <a:cs typeface="Times New Roman" pitchFamily="18" charset="0"/>
                <a:sym typeface="Montserrat"/>
              </a:rPr>
              <a:t>Evacuation et distribution de la </a:t>
            </a:r>
            <a:r>
              <a:rPr lang="en-US" sz="3600" b="1" dirty="0" err="1">
                <a:latin typeface="Times New Roman" pitchFamily="18" charset="0"/>
                <a:ea typeface="Montserrat"/>
                <a:cs typeface="Times New Roman" pitchFamily="18" charset="0"/>
                <a:sym typeface="Montserrat"/>
              </a:rPr>
              <a:t>marchandise</a:t>
            </a:r>
            <a:endParaRPr lang="en-US" sz="3600" b="1" dirty="0">
              <a:latin typeface="Times New Roman" pitchFamily="18" charset="0"/>
              <a:ea typeface="Montserrat"/>
              <a:cs typeface="Times New Roman" pitchFamily="18" charset="0"/>
              <a:sym typeface="Montserra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800" y="156666"/>
            <a:ext cx="17526000" cy="798295"/>
          </a:xfrm>
          <a:prstGeom prst="rect">
            <a:avLst/>
          </a:prstGeom>
        </p:spPr>
        <p:txBody>
          <a:bodyPr wrap="square" lIns="0" tIns="0" rIns="0" bIns="0" rtlCol="0" anchor="t">
            <a:spAutoFit/>
            <a:scene3d>
              <a:camera prst="orthographicFront"/>
              <a:lightRig rig="threePt" dir="t"/>
            </a:scene3d>
            <a:sp3d extrusionH="57150">
              <a:bevelT w="38100" h="38100" prst="angle"/>
            </a:sp3d>
          </a:bodyPr>
          <a:lstStyle/>
          <a:p>
            <a:pPr algn="ctr">
              <a:lnSpc>
                <a:spcPts val="6805"/>
              </a:lnSpc>
              <a:spcBef>
                <a:spcPct val="0"/>
              </a:spcBef>
            </a:pPr>
            <a:r>
              <a:rPr lang="en-US" sz="4400" b="1" u="sng" dirty="0">
                <a:solidFill>
                  <a:schemeClr val="accent4">
                    <a:lumMod val="75000"/>
                  </a:schemeClr>
                </a:solidFill>
                <a:latin typeface="Times New Roman" pitchFamily="18" charset="0"/>
                <a:cs typeface="Times New Roman" pitchFamily="18" charset="0"/>
                <a:sym typeface="Montserrat Bold"/>
              </a:rPr>
              <a:t>LA LOGISTIQUE PORTUAIRE INTERNE DES CONTENEURS</a:t>
            </a:r>
          </a:p>
        </p:txBody>
      </p:sp>
      <p:sp>
        <p:nvSpPr>
          <p:cNvPr id="3" name="TextBox 3"/>
          <p:cNvSpPr txBox="1"/>
          <p:nvPr/>
        </p:nvSpPr>
        <p:spPr>
          <a:xfrm>
            <a:off x="1066800" y="1943100"/>
            <a:ext cx="16165934" cy="5755422"/>
          </a:xfrm>
          <a:prstGeom prst="rect">
            <a:avLst/>
          </a:prstGeom>
        </p:spPr>
        <p:txBody>
          <a:bodyPr wrap="square" lIns="0" tIns="0" rIns="0" bIns="0" rtlCol="0" anchor="t">
            <a:spAutoFit/>
          </a:bodyPr>
          <a:lstStyle/>
          <a:p>
            <a:pPr algn="ctr">
              <a:spcBef>
                <a:spcPct val="0"/>
              </a:spcBef>
            </a:pPr>
            <a:r>
              <a:rPr lang="en-US" sz="5400" b="1" dirty="0">
                <a:latin typeface="+mj-lt"/>
                <a:ea typeface="Montserrat Bold"/>
                <a:cs typeface="Montserrat Bold"/>
                <a:sym typeface="Montserrat Bold"/>
              </a:rPr>
              <a:t> </a:t>
            </a:r>
            <a:r>
              <a:rPr lang="en-US" sz="4000" b="1" dirty="0" err="1">
                <a:latin typeface="Times New Roman" pitchFamily="18" charset="0"/>
                <a:ea typeface="Montserrat Bold"/>
                <a:cs typeface="Times New Roman" pitchFamily="18" charset="0"/>
                <a:sym typeface="Montserrat Bold"/>
              </a:rPr>
              <a:t>L’efficacité</a:t>
            </a:r>
            <a:r>
              <a:rPr lang="en-US" sz="4000" b="1" dirty="0">
                <a:latin typeface="Times New Roman" pitchFamily="18" charset="0"/>
                <a:ea typeface="Montserrat Bold"/>
                <a:cs typeface="Times New Roman" pitchFamily="18" charset="0"/>
                <a:sym typeface="Montserrat Bold"/>
              </a:rPr>
              <a:t> et la </a:t>
            </a:r>
            <a:r>
              <a:rPr lang="en-US" sz="4000" b="1" dirty="0" err="1">
                <a:latin typeface="Times New Roman" pitchFamily="18" charset="0"/>
                <a:ea typeface="Montserrat Bold"/>
                <a:cs typeface="Times New Roman" pitchFamily="18" charset="0"/>
                <a:sym typeface="Montserrat Bold"/>
              </a:rPr>
              <a:t>régularité</a:t>
            </a:r>
            <a:r>
              <a:rPr lang="en-US" sz="4000" b="1" dirty="0">
                <a:latin typeface="Times New Roman" pitchFamily="18" charset="0"/>
                <a:ea typeface="Montserrat Bold"/>
                <a:cs typeface="Times New Roman" pitchFamily="18" charset="0"/>
                <a:sym typeface="Montserrat Bold"/>
              </a:rPr>
              <a:t> des </a:t>
            </a:r>
            <a:r>
              <a:rPr lang="en-US" sz="4000" b="1" dirty="0" err="1">
                <a:latin typeface="Times New Roman" pitchFamily="18" charset="0"/>
                <a:ea typeface="Montserrat Bold"/>
                <a:cs typeface="Times New Roman" pitchFamily="18" charset="0"/>
                <a:sym typeface="Montserrat Bold"/>
              </a:rPr>
              <a:t>mouvements</a:t>
            </a:r>
            <a:r>
              <a:rPr lang="en-US" sz="4000" b="1" dirty="0">
                <a:latin typeface="Times New Roman" pitchFamily="18" charset="0"/>
                <a:ea typeface="Montserrat Bold"/>
                <a:cs typeface="Times New Roman" pitchFamily="18" charset="0"/>
                <a:sym typeface="Montserrat Bold"/>
              </a:rPr>
              <a:t> des</a:t>
            </a:r>
          </a:p>
          <a:p>
            <a:pPr algn="ctr">
              <a:spcBef>
                <a:spcPct val="0"/>
              </a:spcBef>
            </a:pP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conteneurs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est</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basée</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sur</a:t>
            </a:r>
            <a:r>
              <a:rPr lang="en-US" sz="4000" b="1" dirty="0">
                <a:latin typeface="Times New Roman" pitchFamily="18" charset="0"/>
                <a:ea typeface="Montserrat Bold"/>
                <a:cs typeface="Times New Roman" pitchFamily="18" charset="0"/>
                <a:sym typeface="Montserrat Bold"/>
              </a:rPr>
              <a:t> les </a:t>
            </a:r>
            <a:r>
              <a:rPr lang="en-US" sz="4000" b="1" dirty="0" err="1">
                <a:latin typeface="Times New Roman" pitchFamily="18" charset="0"/>
                <a:ea typeface="Montserrat Bold"/>
                <a:cs typeface="Times New Roman" pitchFamily="18" charset="0"/>
                <a:sym typeface="Montserrat Bold"/>
              </a:rPr>
              <a:t>principales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composantes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définies</a:t>
            </a:r>
            <a:endParaRPr lang="en-US" sz="4000" b="1" dirty="0">
              <a:latin typeface="Times New Roman" pitchFamily="18" charset="0"/>
              <a:ea typeface="Montserrat Bold"/>
              <a:cs typeface="Times New Roman" pitchFamily="18" charset="0"/>
              <a:sym typeface="Montserrat Bold"/>
            </a:endParaRPr>
          </a:p>
          <a:p>
            <a:pPr algn="ctr">
              <a:spcBef>
                <a:spcPct val="0"/>
              </a:spcBef>
            </a:pP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comme</a:t>
            </a:r>
            <a:r>
              <a:rPr lang="en-US" sz="4000" b="1" dirty="0">
                <a:latin typeface="Times New Roman" pitchFamily="18" charset="0"/>
                <a:ea typeface="Montserrat Bold"/>
                <a:cs typeface="Times New Roman" pitchFamily="18" charset="0"/>
                <a:sym typeface="Montserrat Bold"/>
              </a:rPr>
              <a:t> suit: </a:t>
            </a:r>
          </a:p>
          <a:p>
            <a:pPr algn="ctr">
              <a:spcBef>
                <a:spcPct val="0"/>
              </a:spcBef>
            </a:pPr>
            <a:endParaRPr lang="en-US" sz="4000" b="1" dirty="0">
              <a:latin typeface="Times New Roman" pitchFamily="18" charset="0"/>
              <a:ea typeface="Montserrat Bold"/>
              <a:cs typeface="Times New Roman" pitchFamily="18" charset="0"/>
              <a:sym typeface="Montserrat Bold"/>
            </a:endParaRPr>
          </a:p>
          <a:p>
            <a:pPr marL="571500" indent="-571500">
              <a:spcBef>
                <a:spcPct val="0"/>
              </a:spcBef>
              <a:buFont typeface="Arial" pitchFamily="34" charset="0"/>
              <a:buChar char="•"/>
            </a:pPr>
            <a:r>
              <a:rPr lang="en-US" sz="4000" b="1" dirty="0">
                <a:latin typeface="Times New Roman" pitchFamily="18" charset="0"/>
                <a:ea typeface="Montserrat Bold"/>
                <a:cs typeface="Times New Roman" pitchFamily="18" charset="0"/>
                <a:sym typeface="Montserrat Bold"/>
              </a:rPr>
              <a:t>Les infrastructures </a:t>
            </a:r>
          </a:p>
          <a:p>
            <a:pPr marL="571500" indent="-571500" algn="l">
              <a:spcBef>
                <a:spcPct val="0"/>
              </a:spcBef>
              <a:buFont typeface="Arial" pitchFamily="34" charset="0"/>
              <a:buChar char="•"/>
            </a:pPr>
            <a:r>
              <a:rPr lang="en-US" sz="4000" b="1" dirty="0">
                <a:latin typeface="Times New Roman" pitchFamily="18" charset="0"/>
                <a:ea typeface="Montserrat Bold"/>
                <a:cs typeface="Times New Roman" pitchFamily="18" charset="0"/>
                <a:sym typeface="Montserrat Bold"/>
              </a:rPr>
              <a:t>La </a:t>
            </a:r>
            <a:r>
              <a:rPr lang="en-US" sz="4000" b="1" dirty="0" err="1">
                <a:latin typeface="Times New Roman" pitchFamily="18" charset="0"/>
                <a:ea typeface="Montserrat Bold"/>
                <a:cs typeface="Times New Roman" pitchFamily="18" charset="0"/>
                <a:sym typeface="Montserrat Bold"/>
              </a:rPr>
              <a:t>gestion</a:t>
            </a:r>
            <a:r>
              <a:rPr lang="en-US" sz="4000" b="1" dirty="0">
                <a:latin typeface="Times New Roman" pitchFamily="18" charset="0"/>
                <a:ea typeface="Montserrat Bold"/>
                <a:cs typeface="Times New Roman" pitchFamily="18" charset="0"/>
                <a:sym typeface="Montserrat Bold"/>
              </a:rPr>
              <a:t> des </a:t>
            </a:r>
            <a:r>
              <a:rPr lang="en-US" sz="4000" b="1" dirty="0" err="1">
                <a:latin typeface="Times New Roman" pitchFamily="18" charset="0"/>
                <a:ea typeface="Montserrat Bold"/>
                <a:cs typeface="Times New Roman" pitchFamily="18" charset="0"/>
                <a:sym typeface="Montserrat Bold"/>
              </a:rPr>
              <a:t>conteneurs</a:t>
            </a:r>
            <a:r>
              <a:rPr lang="en-US" sz="4000" b="1" dirty="0">
                <a:latin typeface="Times New Roman" pitchFamily="18" charset="0"/>
                <a:ea typeface="Montserrat Bold"/>
                <a:cs typeface="Times New Roman" pitchFamily="18" charset="0"/>
                <a:sym typeface="Montserrat Bold"/>
              </a:rPr>
              <a:t> </a:t>
            </a:r>
          </a:p>
          <a:p>
            <a:pPr marL="571500" indent="-571500" algn="l">
              <a:spcBef>
                <a:spcPct val="0"/>
              </a:spcBef>
              <a:buFont typeface="Arial" pitchFamily="34" charset="0"/>
              <a:buChar char="•"/>
            </a:pPr>
            <a:r>
              <a:rPr lang="en-US" sz="4000" b="1" dirty="0" err="1">
                <a:latin typeface="Times New Roman" pitchFamily="18" charset="0"/>
                <a:ea typeface="Montserrat Bold"/>
                <a:cs typeface="Times New Roman" pitchFamily="18" charset="0"/>
                <a:sym typeface="Montserrat Bold"/>
              </a:rPr>
              <a:t>L’organisation</a:t>
            </a:r>
            <a:r>
              <a:rPr lang="en-US" sz="4000" b="1" dirty="0">
                <a:latin typeface="Times New Roman" pitchFamily="18" charset="0"/>
                <a:ea typeface="Montserrat Bold"/>
                <a:cs typeface="Times New Roman" pitchFamily="18" charset="0"/>
                <a:sym typeface="Montserrat Bold"/>
              </a:rPr>
              <a:t> des flux des </a:t>
            </a:r>
            <a:r>
              <a:rPr lang="en-US" sz="4000" b="1" dirty="0" err="1">
                <a:latin typeface="Times New Roman" pitchFamily="18" charset="0"/>
                <a:ea typeface="Montserrat Bold"/>
                <a:cs typeface="Times New Roman" pitchFamily="18" charset="0"/>
                <a:sym typeface="Montserrat Bold"/>
              </a:rPr>
              <a:t>conteneurs</a:t>
            </a:r>
            <a:endParaRPr lang="en-US" sz="4000" b="1" dirty="0">
              <a:latin typeface="Times New Roman" pitchFamily="18" charset="0"/>
              <a:ea typeface="Montserrat Bold"/>
              <a:cs typeface="Times New Roman" pitchFamily="18" charset="0"/>
              <a:sym typeface="Montserrat Bold"/>
            </a:endParaRPr>
          </a:p>
          <a:p>
            <a:pPr marL="571500" indent="-571500" algn="l">
              <a:spcBef>
                <a:spcPct val="0"/>
              </a:spcBef>
              <a:buFont typeface="Arial" pitchFamily="34" charset="0"/>
              <a:buChar char="•"/>
            </a:pPr>
            <a:r>
              <a:rPr lang="en-US" sz="4000" b="1" dirty="0">
                <a:latin typeface="Times New Roman" pitchFamily="18" charset="0"/>
                <a:ea typeface="Montserrat Bold"/>
                <a:cs typeface="Times New Roman" pitchFamily="18" charset="0"/>
                <a:sym typeface="Montserrat Bold"/>
              </a:rPr>
              <a:t>Les parties </a:t>
            </a:r>
            <a:r>
              <a:rPr lang="en-US" sz="4000" b="1" dirty="0" err="1">
                <a:latin typeface="Times New Roman" pitchFamily="18" charset="0"/>
                <a:ea typeface="Montserrat Bold"/>
                <a:cs typeface="Times New Roman" pitchFamily="18" charset="0"/>
                <a:sym typeface="Montserrat Bold"/>
              </a:rPr>
              <a:t>intéressées</a:t>
            </a:r>
            <a:r>
              <a:rPr lang="en-US" sz="4000" b="1" dirty="0">
                <a:latin typeface="Times New Roman" pitchFamily="18" charset="0"/>
                <a:ea typeface="Montserrat Bold"/>
                <a:cs typeface="Times New Roman" pitchFamily="18" charset="0"/>
                <a:sym typeface="Montserrat Bold"/>
              </a:rPr>
              <a:t> ( les </a:t>
            </a:r>
            <a:r>
              <a:rPr lang="en-US" sz="4000" b="1" dirty="0" err="1">
                <a:latin typeface="Times New Roman" pitchFamily="18" charset="0"/>
                <a:ea typeface="Montserrat Bold"/>
                <a:cs typeface="Times New Roman" pitchFamily="18" charset="0"/>
                <a:sym typeface="Montserrat Bold"/>
              </a:rPr>
              <a:t>autorités</a:t>
            </a:r>
            <a:r>
              <a:rPr lang="en-US" sz="4000" b="1" dirty="0">
                <a:latin typeface="Times New Roman" pitchFamily="18" charset="0"/>
                <a:ea typeface="Montserrat Bold"/>
                <a:cs typeface="Times New Roman" pitchFamily="18" charset="0"/>
                <a:sym typeface="Montserrat Bold"/>
              </a:rPr>
              <a:t> , les </a:t>
            </a:r>
            <a:r>
              <a:rPr lang="en-US" sz="4000" b="1" dirty="0" err="1">
                <a:latin typeface="Times New Roman" pitchFamily="18" charset="0"/>
                <a:ea typeface="Montserrat Bold"/>
                <a:cs typeface="Times New Roman" pitchFamily="18" charset="0"/>
                <a:sym typeface="Montserrat Bold"/>
              </a:rPr>
              <a:t>manutentionnaires</a:t>
            </a:r>
            <a:r>
              <a:rPr lang="en-US" sz="4000" b="1" dirty="0">
                <a:latin typeface="Times New Roman" pitchFamily="18" charset="0"/>
                <a:ea typeface="Montserrat Bold"/>
                <a:cs typeface="Times New Roman" pitchFamily="18" charset="0"/>
                <a:sym typeface="Montserrat Bold"/>
              </a:rPr>
              <a:t>, les agents </a:t>
            </a:r>
            <a:r>
              <a:rPr lang="en-US" sz="4000" b="1" dirty="0" err="1">
                <a:latin typeface="Times New Roman" pitchFamily="18" charset="0"/>
                <a:ea typeface="Montserrat Bold"/>
                <a:cs typeface="Times New Roman" pitchFamily="18" charset="0"/>
                <a:sym typeface="Montserrat Bold"/>
              </a:rPr>
              <a:t>consignataire</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lesarmateurs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transporteurs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opérateurs</a:t>
            </a:r>
            <a:r>
              <a:rPr lang="en-US" sz="4000" b="1" dirty="0">
                <a:latin typeface="Times New Roman" pitchFamily="18" charset="0"/>
                <a:ea typeface="Montserrat Bold"/>
                <a:cs typeface="Times New Roman" pitchFamily="18" charset="0"/>
                <a:sym typeface="Montserrat Bold"/>
              </a:rPr>
              <a:t> </a:t>
            </a:r>
            <a:r>
              <a:rPr lang="en-US" sz="4000" b="1" dirty="0" err="1">
                <a:latin typeface="Times New Roman" pitchFamily="18" charset="0"/>
                <a:ea typeface="Montserrat Bold"/>
                <a:cs typeface="Times New Roman" pitchFamily="18" charset="0"/>
                <a:sym typeface="Montserrat Bold"/>
              </a:rPr>
              <a:t>logistiques</a:t>
            </a:r>
            <a:r>
              <a:rPr lang="en-US" sz="4000" b="1" dirty="0">
                <a:latin typeface="Times New Roman" pitchFamily="18" charset="0"/>
                <a:ea typeface="Montserrat Bold"/>
                <a:cs typeface="Times New Roman" pitchFamily="18" charset="0"/>
                <a:sym typeface="Montserrat Bold"/>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5000" fill="hold"/>
                                        <p:tgtEl>
                                          <p:spTgt spid="3">
                                            <p:txEl>
                                              <p:pRg st="1" end="1"/>
                                            </p:txEl>
                                          </p:spTgt>
                                        </p:tgtEl>
                                        <p:attrNameLst>
                                          <p:attrName>ppt_h</p:attrName>
                                        </p:attrNameLst>
                                      </p:cBhvr>
                                      <p:tavLst>
                                        <p:tav tm="0">
                                          <p:val>
                                            <p:strVal val="#ppt_h"/>
                                          </p:val>
                                        </p:tav>
                                        <p:tav tm="100000">
                                          <p:val>
                                            <p:strVal val="#ppt_h"/>
                                          </p:val>
                                        </p:tav>
                                      </p:tavLst>
                                    </p:anim>
                                  </p:childTnLst>
                                </p:cTn>
                              </p:par>
                              <p:par>
                                <p:cTn id="23" presetID="19"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800" y="160339"/>
            <a:ext cx="17983200" cy="745397"/>
          </a:xfrm>
          <a:prstGeom prst="rect">
            <a:avLst/>
          </a:prstGeom>
        </p:spPr>
        <p:txBody>
          <a:bodyPr wrap="square" lIns="0" tIns="0" rIns="0" bIns="0" rtlCol="0" anchor="t">
            <a:spAutoFit/>
          </a:bodyPr>
          <a:lstStyle/>
          <a:p>
            <a:pPr algn="ctr">
              <a:lnSpc>
                <a:spcPts val="6527"/>
              </a:lnSpc>
              <a:spcBef>
                <a:spcPct val="0"/>
              </a:spcBef>
            </a:pPr>
            <a:r>
              <a:rPr lang="en-US" sz="4000" b="1" u="sng" dirty="0">
                <a:solidFill>
                  <a:schemeClr val="accent4">
                    <a:lumMod val="75000"/>
                  </a:schemeClr>
                </a:solidFill>
                <a:latin typeface="Times New Roman" pitchFamily="18" charset="0"/>
                <a:cs typeface="Times New Roman" pitchFamily="18" charset="0"/>
                <a:sym typeface="Montserrat Bold"/>
              </a:rPr>
              <a:t>LA LOGISTIQUE PORTUAIRE DES CONTENEURS</a:t>
            </a:r>
            <a:r>
              <a:rPr lang="fr-FR" sz="4000" b="1" u="sng" dirty="0">
                <a:solidFill>
                  <a:schemeClr val="accent4">
                    <a:lumMod val="75000"/>
                  </a:schemeClr>
                </a:solidFill>
                <a:latin typeface="Times New Roman" pitchFamily="18" charset="0"/>
                <a:cs typeface="Times New Roman" pitchFamily="18" charset="0"/>
                <a:sym typeface="Montserrat Bold"/>
              </a:rPr>
              <a:t> </a:t>
            </a:r>
            <a:r>
              <a:rPr lang="en-US" sz="4000" b="1" u="sng" dirty="0">
                <a:solidFill>
                  <a:schemeClr val="accent4">
                    <a:lumMod val="75000"/>
                  </a:schemeClr>
                </a:solidFill>
                <a:latin typeface="Times New Roman" pitchFamily="18" charset="0"/>
                <a:cs typeface="Times New Roman" pitchFamily="18" charset="0"/>
                <a:sym typeface="Montserrat Bold"/>
              </a:rPr>
              <a:t>A L’INTERNATIONAL  </a:t>
            </a:r>
          </a:p>
        </p:txBody>
      </p:sp>
      <p:sp>
        <p:nvSpPr>
          <p:cNvPr id="3" name="TextBox 3"/>
          <p:cNvSpPr txBox="1"/>
          <p:nvPr/>
        </p:nvSpPr>
        <p:spPr>
          <a:xfrm>
            <a:off x="934638" y="1257300"/>
            <a:ext cx="17505762" cy="5539978"/>
          </a:xfrm>
          <a:prstGeom prst="rect">
            <a:avLst/>
          </a:prstGeom>
        </p:spPr>
        <p:txBody>
          <a:bodyPr wrap="square" lIns="0" tIns="0" rIns="0" bIns="0" rtlCol="0" anchor="t">
            <a:spAutoFit/>
          </a:bodyPr>
          <a:lstStyle/>
          <a:p>
            <a:pPr marL="571500" indent="-571500" algn="l">
              <a:lnSpc>
                <a:spcPct val="200000"/>
              </a:lnSpc>
              <a:spcBef>
                <a:spcPct val="0"/>
              </a:spcBef>
              <a:buFont typeface="Arial" pitchFamily="34" charset="0"/>
              <a:buChar char="•"/>
            </a:pPr>
            <a:r>
              <a:rPr lang="en-US" sz="3600" b="1" dirty="0">
                <a:latin typeface="Times New Roman" pitchFamily="18" charset="0"/>
                <a:ea typeface="Montserrat"/>
                <a:cs typeface="Times New Roman" pitchFamily="18" charset="0"/>
                <a:sym typeface="Montserrat"/>
              </a:rPr>
              <a:t>En plus des </a:t>
            </a:r>
            <a:r>
              <a:rPr lang="en-US" sz="3600" b="1" dirty="0" err="1">
                <a:latin typeface="Times New Roman" pitchFamily="18" charset="0"/>
                <a:ea typeface="Montserrat"/>
                <a:cs typeface="Times New Roman" pitchFamily="18" charset="0"/>
                <a:sym typeface="Montserrat"/>
              </a:rPr>
              <a:t>facteurs</a:t>
            </a:r>
            <a:r>
              <a:rPr lang="en-US" sz="3600" b="1" dirty="0">
                <a:latin typeface="Times New Roman" pitchFamily="18" charset="0"/>
                <a:ea typeface="Montserrat"/>
                <a:cs typeface="Times New Roman" pitchFamily="18" charset="0"/>
                <a:sym typeface="Montserrat"/>
              </a:rPr>
              <a:t> de la </a:t>
            </a:r>
            <a:r>
              <a:rPr lang="en-US" sz="3600" b="1" dirty="0" err="1">
                <a:latin typeface="Times New Roman" pitchFamily="18" charset="0"/>
                <a:ea typeface="Montserrat"/>
                <a:cs typeface="Times New Roman" pitchFamily="18" charset="0"/>
                <a:sym typeface="Montserrat"/>
              </a:rPr>
              <a:t>logistique</a:t>
            </a:r>
            <a:r>
              <a:rPr lang="en-US" sz="3600" b="1" dirty="0">
                <a:latin typeface="Times New Roman" pitchFamily="18" charset="0"/>
                <a:ea typeface="Montserrat"/>
                <a:cs typeface="Times New Roman" pitchFamily="18" charset="0"/>
                <a:sym typeface="Montserrat"/>
              </a:rPr>
              <a:t> interne , la </a:t>
            </a:r>
            <a:r>
              <a:rPr lang="en-US" sz="3600" b="1" dirty="0" err="1">
                <a:latin typeface="Times New Roman" pitchFamily="18" charset="0"/>
                <a:ea typeface="Montserrat"/>
                <a:cs typeface="Times New Roman" pitchFamily="18" charset="0"/>
                <a:sym typeface="Montserrat"/>
              </a:rPr>
              <a:t>logistique</a:t>
            </a:r>
            <a:r>
              <a:rPr lang="en-US" sz="3600" b="1" dirty="0">
                <a:latin typeface="Times New Roman" pitchFamily="18" charset="0"/>
                <a:ea typeface="Montserrat"/>
                <a:cs typeface="Times New Roman" pitchFamily="18" charset="0"/>
                <a:sym typeface="Montserrat"/>
              </a:rPr>
              <a:t> à </a:t>
            </a:r>
            <a:r>
              <a:rPr lang="en-US" sz="3600" b="1" dirty="0" err="1">
                <a:latin typeface="Times New Roman" pitchFamily="18" charset="0"/>
                <a:ea typeface="Montserrat"/>
                <a:cs typeface="Times New Roman" pitchFamily="18" charset="0"/>
                <a:sym typeface="Montserrat"/>
              </a:rPr>
              <a:t>l’international</a:t>
            </a:r>
            <a:r>
              <a:rPr lang="en-US" sz="3600" b="1" dirty="0">
                <a:latin typeface="Times New Roman" pitchFamily="18" charset="0"/>
                <a:ea typeface="Montserrat"/>
                <a:cs typeface="Times New Roman" pitchFamily="18" charset="0"/>
                <a:sym typeface="Montserrat"/>
              </a:rPr>
              <a:t> </a:t>
            </a:r>
            <a:r>
              <a:rPr lang="en-US" sz="3600" b="1" dirty="0" err="1">
                <a:latin typeface="Times New Roman" pitchFamily="18" charset="0"/>
                <a:ea typeface="Montserrat"/>
                <a:cs typeface="Times New Roman" pitchFamily="18" charset="0"/>
                <a:sym typeface="Montserrat"/>
              </a:rPr>
              <a:t>englobe</a:t>
            </a:r>
            <a:r>
              <a:rPr lang="en-US" sz="3600" b="1" dirty="0">
                <a:latin typeface="Times New Roman" pitchFamily="18" charset="0"/>
                <a:ea typeface="Montserrat"/>
                <a:cs typeface="Times New Roman" pitchFamily="18" charset="0"/>
                <a:sym typeface="Montserrat"/>
              </a:rPr>
              <a:t> </a:t>
            </a:r>
            <a:r>
              <a:rPr lang="en-US" sz="3600" b="1" dirty="0" err="1">
                <a:latin typeface="Times New Roman" pitchFamily="18" charset="0"/>
                <a:ea typeface="Montserrat"/>
                <a:cs typeface="Times New Roman" pitchFamily="18" charset="0"/>
                <a:sym typeface="Montserrat"/>
              </a:rPr>
              <a:t>l’implication</a:t>
            </a:r>
            <a:r>
              <a:rPr lang="en-US" sz="3600" b="1" dirty="0">
                <a:latin typeface="Times New Roman" pitchFamily="18" charset="0"/>
                <a:ea typeface="Montserrat"/>
                <a:cs typeface="Times New Roman" pitchFamily="18" charset="0"/>
                <a:sym typeface="Montserrat"/>
              </a:rPr>
              <a:t> des </a:t>
            </a:r>
            <a:r>
              <a:rPr lang="en-US" sz="3600" b="1" dirty="0" err="1">
                <a:latin typeface="Times New Roman" pitchFamily="18" charset="0"/>
                <a:ea typeface="Montserrat"/>
                <a:cs typeface="Times New Roman" pitchFamily="18" charset="0"/>
                <a:sym typeface="Montserrat"/>
              </a:rPr>
              <a:t>banques</a:t>
            </a:r>
            <a:r>
              <a:rPr lang="en-US" sz="3600" b="1" dirty="0">
                <a:latin typeface="Times New Roman" pitchFamily="18" charset="0"/>
                <a:ea typeface="Montserrat"/>
                <a:cs typeface="Times New Roman" pitchFamily="18" charset="0"/>
                <a:sym typeface="Montserrat"/>
              </a:rPr>
              <a:t>, Elle </a:t>
            </a:r>
            <a:r>
              <a:rPr lang="en-US" sz="3600" b="1" dirty="0" err="1">
                <a:latin typeface="Times New Roman" pitchFamily="18" charset="0"/>
                <a:ea typeface="Montserrat"/>
                <a:cs typeface="Times New Roman" pitchFamily="18" charset="0"/>
                <a:sym typeface="Montserrat"/>
              </a:rPr>
              <a:t>facilite</a:t>
            </a:r>
            <a:r>
              <a:rPr lang="en-US" sz="3600" b="1" dirty="0">
                <a:latin typeface="Times New Roman" pitchFamily="18" charset="0"/>
                <a:ea typeface="Montserrat"/>
                <a:cs typeface="Times New Roman" pitchFamily="18" charset="0"/>
                <a:sym typeface="Montserrat"/>
              </a:rPr>
              <a:t> le commerce international en </a:t>
            </a:r>
            <a:r>
              <a:rPr lang="en-US" sz="3600" b="1" dirty="0" err="1">
                <a:latin typeface="Times New Roman" pitchFamily="18" charset="0"/>
                <a:ea typeface="Montserrat"/>
                <a:cs typeface="Times New Roman" pitchFamily="18" charset="0"/>
                <a:sym typeface="Montserrat"/>
              </a:rPr>
              <a:t>connectant</a:t>
            </a:r>
            <a:r>
              <a:rPr lang="en-US" sz="3600" b="1" dirty="0">
                <a:latin typeface="Times New Roman" pitchFamily="18" charset="0"/>
                <a:ea typeface="Montserrat"/>
                <a:cs typeface="Times New Roman" pitchFamily="18" charset="0"/>
                <a:sym typeface="Montserrat"/>
              </a:rPr>
              <a:t> le monde </a:t>
            </a:r>
            <a:r>
              <a:rPr lang="en-US" sz="3600" b="1" dirty="0" err="1">
                <a:latin typeface="Times New Roman" pitchFamily="18" charset="0"/>
                <a:ea typeface="Montserrat"/>
                <a:cs typeface="Times New Roman" pitchFamily="18" charset="0"/>
                <a:sym typeface="Montserrat"/>
              </a:rPr>
              <a:t>entier</a:t>
            </a:r>
            <a:r>
              <a:rPr lang="en-US" sz="3600" b="1" dirty="0">
                <a:latin typeface="Times New Roman" pitchFamily="18" charset="0"/>
                <a:ea typeface="Montserrat"/>
                <a:cs typeface="Times New Roman" pitchFamily="18" charset="0"/>
                <a:sym typeface="Montserrat"/>
              </a:rPr>
              <a:t> en </a:t>
            </a:r>
            <a:r>
              <a:rPr lang="en-US" sz="3600" b="1" dirty="0" err="1">
                <a:latin typeface="Times New Roman" pitchFamily="18" charset="0"/>
                <a:ea typeface="Montserrat"/>
                <a:cs typeface="Times New Roman" pitchFamily="18" charset="0"/>
                <a:sym typeface="Montserrat"/>
              </a:rPr>
              <a:t>assurant</a:t>
            </a:r>
            <a:r>
              <a:rPr lang="en-US" sz="3600" b="1" dirty="0">
                <a:latin typeface="Times New Roman" pitchFamily="18" charset="0"/>
                <a:ea typeface="Montserrat"/>
                <a:cs typeface="Times New Roman" pitchFamily="18" charset="0"/>
                <a:sym typeface="Montserrat"/>
              </a:rPr>
              <a:t> :</a:t>
            </a:r>
          </a:p>
          <a:p>
            <a:pPr marL="571500" indent="-571500" algn="l">
              <a:lnSpc>
                <a:spcPct val="200000"/>
              </a:lnSpc>
              <a:spcBef>
                <a:spcPct val="0"/>
              </a:spcBef>
              <a:buFont typeface="Wingdings" pitchFamily="2" charset="2"/>
              <a:buChar char="v"/>
            </a:pPr>
            <a:r>
              <a:rPr lang="en-US" sz="3600" b="1" dirty="0" err="1">
                <a:latin typeface="Times New Roman" pitchFamily="18" charset="0"/>
                <a:ea typeface="Montserrat"/>
                <a:cs typeface="Times New Roman" pitchFamily="18" charset="0"/>
                <a:sym typeface="Montserrat"/>
              </a:rPr>
              <a:t>Gestion</a:t>
            </a:r>
            <a:r>
              <a:rPr lang="en-US" sz="3600" b="1" dirty="0">
                <a:latin typeface="Times New Roman" pitchFamily="18" charset="0"/>
                <a:ea typeface="Montserrat"/>
                <a:cs typeface="Times New Roman" pitchFamily="18" charset="0"/>
                <a:sym typeface="Montserrat"/>
              </a:rPr>
              <a:t> des flux </a:t>
            </a:r>
            <a:r>
              <a:rPr lang="en-US" sz="3600" b="1" dirty="0" err="1">
                <a:latin typeface="Times New Roman" pitchFamily="18" charset="0"/>
                <a:ea typeface="Montserrat"/>
                <a:cs typeface="Times New Roman" pitchFamily="18" charset="0"/>
                <a:sym typeface="Montserrat"/>
              </a:rPr>
              <a:t>transfrontalier</a:t>
            </a:r>
            <a:r>
              <a:rPr lang="en-US" sz="3600" b="1" dirty="0">
                <a:latin typeface="Times New Roman" pitchFamily="18" charset="0"/>
                <a:ea typeface="Montserrat"/>
                <a:cs typeface="Times New Roman" pitchFamily="18" charset="0"/>
                <a:sym typeface="Montserrat"/>
              </a:rPr>
              <a:t> des </a:t>
            </a:r>
            <a:r>
              <a:rPr lang="en-US" sz="3600" b="1" dirty="0" err="1">
                <a:latin typeface="Times New Roman" pitchFamily="18" charset="0"/>
                <a:ea typeface="Montserrat"/>
                <a:cs typeface="Times New Roman" pitchFamily="18" charset="0"/>
                <a:sym typeface="Montserrat"/>
              </a:rPr>
              <a:t>conteneurs</a:t>
            </a:r>
            <a:r>
              <a:rPr lang="en-US" sz="3600" b="1" dirty="0">
                <a:latin typeface="Times New Roman" pitchFamily="18" charset="0"/>
                <a:ea typeface="Montserrat"/>
                <a:cs typeface="Times New Roman" pitchFamily="18" charset="0"/>
                <a:sym typeface="Montserrat"/>
              </a:rPr>
              <a:t> </a:t>
            </a:r>
          </a:p>
          <a:p>
            <a:pPr marL="571500" indent="-571500">
              <a:lnSpc>
                <a:spcPct val="200000"/>
              </a:lnSpc>
              <a:spcBef>
                <a:spcPct val="0"/>
              </a:spcBef>
              <a:buFont typeface="Wingdings" pitchFamily="2" charset="2"/>
              <a:buChar char="v"/>
            </a:pPr>
            <a:r>
              <a:rPr lang="en-US" sz="3600" b="1" dirty="0" err="1">
                <a:latin typeface="Times New Roman" pitchFamily="18" charset="0"/>
                <a:ea typeface="Montserrat"/>
                <a:cs typeface="Times New Roman" pitchFamily="18" charset="0"/>
                <a:sym typeface="Montserrat"/>
              </a:rPr>
              <a:t>Système</a:t>
            </a:r>
            <a:r>
              <a:rPr lang="en-US" sz="3600" b="1" dirty="0">
                <a:latin typeface="Times New Roman" pitchFamily="18" charset="0"/>
                <a:ea typeface="Montserrat"/>
                <a:cs typeface="Times New Roman" pitchFamily="18" charset="0"/>
                <a:sym typeface="Montserrat"/>
              </a:rPr>
              <a:t> </a:t>
            </a:r>
            <a:r>
              <a:rPr lang="en-US" sz="3600" b="1" dirty="0" err="1">
                <a:latin typeface="Times New Roman" pitchFamily="18" charset="0"/>
                <a:ea typeface="Montserrat"/>
                <a:cs typeface="Times New Roman" pitchFamily="18" charset="0"/>
                <a:sym typeface="Montserrat"/>
              </a:rPr>
              <a:t>interconnexion</a:t>
            </a:r>
            <a:r>
              <a:rPr lang="en-US" sz="3600" b="1" dirty="0">
                <a:latin typeface="Times New Roman" pitchFamily="18" charset="0"/>
                <a:ea typeface="Montserrat"/>
                <a:cs typeface="Times New Roman" pitchFamily="18" charset="0"/>
                <a:sym typeface="Montserrat"/>
              </a:rPr>
              <a:t> multimodal des </a:t>
            </a:r>
            <a:r>
              <a:rPr lang="en-US" sz="3600" b="1" dirty="0" err="1">
                <a:latin typeface="Times New Roman" pitchFamily="18" charset="0"/>
                <a:ea typeface="Montserrat"/>
                <a:cs typeface="Times New Roman" pitchFamily="18" charset="0"/>
                <a:sym typeface="Montserrat"/>
              </a:rPr>
              <a:t>conteneurs</a:t>
            </a:r>
            <a:r>
              <a:rPr lang="en-US" sz="3600" b="1" dirty="0">
                <a:latin typeface="+mj-lt"/>
                <a:ea typeface="Montserrat"/>
                <a:cs typeface="Montserrat"/>
                <a:sym typeface="Montserrat"/>
              </a:rPr>
              <a:t>                       </a:t>
            </a:r>
          </a:p>
        </p:txBody>
      </p:sp>
      <p:sp>
        <p:nvSpPr>
          <p:cNvPr id="6148" name="AutoShape 4" descr="صورة تم إجراء بحث مرئي عنها"/>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
        <p:nvSpPr>
          <p:cNvPr id="6150" name="AutoShape 6" descr="https://lens.usercontent.google.com/image?vsrid=CO-c-d2Mx5D7lAEQAhgBIiQ5OTFlMWRjZS1hNzc3LTQ5OTItOGNjYy0xZGM5YmY0YzhiOWQ4oqXVuNOqjQM&amp;gsessionid=01uSIT84EyhdXUBe3pv3nv4ZzDaOsyhT3qqnrlgDiL3Uz_6b_C6bzg"/>
          <p:cNvSpPr>
            <a:spLocks noChangeAspect="1" noChangeArrowheads="1"/>
          </p:cNvSpPr>
          <p:nvPr/>
        </p:nvSpPr>
        <p:spPr bwMode="auto">
          <a:xfrm>
            <a:off x="155576" y="-144463"/>
            <a:ext cx="304800" cy="304802"/>
          </a:xfrm>
          <a:prstGeom prst="rect">
            <a:avLst/>
          </a:prstGeom>
          <a:noFill/>
        </p:spPr>
        <p:txBody>
          <a:bodyPr vert="horz" wrap="square" lIns="91439" tIns="45719" rIns="91439" bIns="45719"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42900"/>
            <a:ext cx="17768616" cy="735779"/>
          </a:xfrm>
          <a:prstGeom prst="rect">
            <a:avLst/>
          </a:prstGeom>
        </p:spPr>
        <p:txBody>
          <a:bodyPr lIns="0" tIns="0" rIns="0" bIns="0" rtlCol="0" anchor="t">
            <a:spAutoFit/>
          </a:bodyPr>
          <a:lstStyle/>
          <a:p>
            <a:pPr algn="ctr">
              <a:lnSpc>
                <a:spcPts val="6429"/>
              </a:lnSpc>
              <a:spcBef>
                <a:spcPct val="0"/>
              </a:spcBef>
            </a:pPr>
            <a:r>
              <a:rPr lang="en-US" sz="4000" b="1" u="sng" dirty="0">
                <a:solidFill>
                  <a:schemeClr val="accent4">
                    <a:lumMod val="75000"/>
                  </a:schemeClr>
                </a:solidFill>
                <a:latin typeface="Times New Roman" pitchFamily="18" charset="0"/>
                <a:cs typeface="Times New Roman" pitchFamily="18" charset="0"/>
                <a:sym typeface="Montserrat Bold"/>
              </a:rPr>
              <a:t>ETAT DES LIEUX DU TERMINAL À CONTENEURS DU PORT D’ANNABA </a:t>
            </a:r>
          </a:p>
        </p:txBody>
      </p:sp>
      <p:sp>
        <p:nvSpPr>
          <p:cNvPr id="4" name="TextBox 4"/>
          <p:cNvSpPr txBox="1"/>
          <p:nvPr/>
        </p:nvSpPr>
        <p:spPr>
          <a:xfrm>
            <a:off x="304800" y="1409700"/>
            <a:ext cx="9296400" cy="6001643"/>
          </a:xfrm>
          <a:prstGeom prst="rect">
            <a:avLst/>
          </a:prstGeom>
        </p:spPr>
        <p:txBody>
          <a:bodyPr wrap="square" lIns="0" tIns="0" rIns="0" bIns="0" rtlCol="0" anchor="t">
            <a:spAutoFit/>
          </a:bodyPr>
          <a:lstStyle/>
          <a:p>
            <a:pPr>
              <a:lnSpc>
                <a:spcPct val="150000"/>
              </a:lnSpc>
              <a:spcBef>
                <a:spcPct val="0"/>
              </a:spcBef>
            </a:pPr>
            <a:r>
              <a:rPr lang="en-US" sz="4000" b="1" dirty="0">
                <a:latin typeface="+mj-lt"/>
                <a:ea typeface="Montserrat Bold"/>
                <a:cs typeface="Times New Roman" pitchFamily="18" charset="0"/>
                <a:sym typeface="Montserrat Bold"/>
              </a:rPr>
              <a:t>          </a:t>
            </a:r>
            <a:r>
              <a:rPr lang="en-US" sz="3600" b="1" i="1" u="sng" dirty="0">
                <a:solidFill>
                  <a:schemeClr val="accent5">
                    <a:lumMod val="50000"/>
                  </a:schemeClr>
                </a:solidFill>
                <a:latin typeface="Times New Roman" pitchFamily="18" charset="0"/>
                <a:ea typeface="Montserrat Bold"/>
                <a:cs typeface="Times New Roman" pitchFamily="18" charset="0"/>
                <a:sym typeface="Montserrat Bold"/>
              </a:rPr>
              <a:t>Presentation du port </a:t>
            </a:r>
          </a:p>
          <a:p>
            <a:pPr>
              <a:lnSpc>
                <a:spcPct val="150000"/>
              </a:lnSpc>
              <a:spcBef>
                <a:spcPct val="0"/>
              </a:spcBef>
            </a:pPr>
            <a:r>
              <a:rPr lang="en-US" sz="3600" b="1" dirty="0">
                <a:latin typeface="Times New Roman" pitchFamily="18" charset="0"/>
                <a:ea typeface="Montserrat Bold"/>
                <a:cs typeface="Times New Roman" pitchFamily="18" charset="0"/>
                <a:sym typeface="Montserrat Bold"/>
              </a:rPr>
              <a:t>        Le port de Annaba </a:t>
            </a:r>
            <a:r>
              <a:rPr lang="en-US" sz="3600" b="1" dirty="0" err="1">
                <a:latin typeface="Times New Roman" pitchFamily="18" charset="0"/>
                <a:ea typeface="Montserrat Bold"/>
                <a:cs typeface="Times New Roman" pitchFamily="18" charset="0"/>
                <a:sym typeface="Montserrat Bold"/>
              </a:rPr>
              <a:t>situé</a:t>
            </a:r>
            <a:r>
              <a:rPr lang="en-US" sz="3600" b="1" dirty="0">
                <a:latin typeface="Times New Roman" pitchFamily="18" charset="0"/>
                <a:ea typeface="Montserrat Bold"/>
                <a:cs typeface="Times New Roman" pitchFamily="18" charset="0"/>
                <a:sym typeface="Montserrat Bold"/>
              </a:rPr>
              <a:t> à </a:t>
            </a:r>
            <a:r>
              <a:rPr lang="en-US" sz="3600" b="1" dirty="0" err="1">
                <a:latin typeface="Times New Roman" pitchFamily="18" charset="0"/>
                <a:ea typeface="Montserrat Bold"/>
                <a:cs typeface="Times New Roman" pitchFamily="18" charset="0"/>
                <a:sym typeface="Montserrat Bold"/>
              </a:rPr>
              <a:t>l’extreme</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Est</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Algérien</a:t>
            </a:r>
            <a:r>
              <a:rPr lang="en-US" sz="3600" b="1" dirty="0">
                <a:latin typeface="Times New Roman" pitchFamily="18" charset="0"/>
                <a:ea typeface="Montserrat Bold"/>
                <a:cs typeface="Times New Roman" pitchFamily="18" charset="0"/>
                <a:sym typeface="Montserrat Bold"/>
              </a:rPr>
              <a:t> influence </a:t>
            </a:r>
            <a:r>
              <a:rPr lang="en-US" sz="3600" b="1" dirty="0" err="1">
                <a:latin typeface="Times New Roman" pitchFamily="18" charset="0"/>
                <a:ea typeface="Montserrat Bold"/>
                <a:cs typeface="Times New Roman" pitchFamily="18" charset="0"/>
                <a:sym typeface="Montserrat Bold"/>
              </a:rPr>
              <a:t>sur</a:t>
            </a:r>
            <a:r>
              <a:rPr lang="en-US" sz="3600" b="1" dirty="0">
                <a:latin typeface="Times New Roman" pitchFamily="18" charset="0"/>
                <a:ea typeface="Montserrat Bold"/>
                <a:cs typeface="Times New Roman" pitchFamily="18" charset="0"/>
                <a:sym typeface="Montserrat Bold"/>
              </a:rPr>
              <a:t> 12 </a:t>
            </a:r>
            <a:r>
              <a:rPr lang="en-US" sz="3600" b="1" dirty="0" err="1">
                <a:latin typeface="Times New Roman" pitchFamily="18" charset="0"/>
                <a:ea typeface="Montserrat Bold"/>
                <a:cs typeface="Times New Roman" pitchFamily="18" charset="0"/>
                <a:sym typeface="Montserrat Bold"/>
              </a:rPr>
              <a:t>wilaya</a:t>
            </a:r>
            <a:r>
              <a:rPr lang="en-US" sz="3600" b="1" dirty="0">
                <a:latin typeface="Times New Roman" pitchFamily="18" charset="0"/>
                <a:ea typeface="Montserrat Bold"/>
                <a:cs typeface="Times New Roman" pitchFamily="18" charset="0"/>
                <a:sym typeface="Montserrat Bold"/>
              </a:rPr>
              <a:t> à fort </a:t>
            </a:r>
            <a:r>
              <a:rPr lang="en-US" sz="3600" b="1" dirty="0" err="1">
                <a:latin typeface="Times New Roman" pitchFamily="18" charset="0"/>
                <a:ea typeface="Montserrat Bold"/>
                <a:cs typeface="Times New Roman" pitchFamily="18" charset="0"/>
                <a:sym typeface="Montserrat Bold"/>
              </a:rPr>
              <a:t>potentiel</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industrie</a:t>
            </a:r>
            <a:r>
              <a:rPr lang="en-US" sz="3600" b="1" dirty="0">
                <a:latin typeface="Times New Roman" pitchFamily="18" charset="0"/>
                <a:ea typeface="Montserrat Bold"/>
                <a:cs typeface="Times New Roman" pitchFamily="18" charset="0"/>
                <a:sym typeface="Montserrat Bold"/>
              </a:rPr>
              <a:t>, et </a:t>
            </a:r>
            <a:r>
              <a:rPr lang="en-US" sz="3600" b="1" dirty="0" err="1">
                <a:latin typeface="Times New Roman" pitchFamily="18" charset="0"/>
                <a:ea typeface="Montserrat Bold"/>
                <a:cs typeface="Times New Roman" pitchFamily="18" charset="0"/>
                <a:sym typeface="Montserrat Bold"/>
              </a:rPr>
              <a:t>connecté</a:t>
            </a:r>
            <a:r>
              <a:rPr lang="en-US" sz="3600" b="1" dirty="0">
                <a:latin typeface="Times New Roman" pitchFamily="18" charset="0"/>
                <a:ea typeface="Montserrat Bold"/>
                <a:cs typeface="Times New Roman" pitchFamily="18" charset="0"/>
                <a:sym typeface="Montserrat Bold"/>
              </a:rPr>
              <a:t>  aux </a:t>
            </a:r>
            <a:r>
              <a:rPr lang="en-US" sz="3600" b="1" dirty="0" err="1">
                <a:latin typeface="Times New Roman" pitchFamily="18" charset="0"/>
                <a:ea typeface="Montserrat Bold"/>
                <a:cs typeface="Times New Roman" pitchFamily="18" charset="0"/>
                <a:sym typeface="Montserrat Bold"/>
              </a:rPr>
              <a:t>grands</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réseaux</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routiers</a:t>
            </a:r>
            <a:r>
              <a:rPr lang="en-US" sz="3600" b="1" dirty="0">
                <a:latin typeface="Times New Roman" pitchFamily="18" charset="0"/>
                <a:ea typeface="Montserrat Bold"/>
                <a:cs typeface="Times New Roman" pitchFamily="18" charset="0"/>
                <a:sym typeface="Montserrat Bold"/>
              </a:rPr>
              <a:t> et </a:t>
            </a:r>
            <a:r>
              <a:rPr lang="en-US" sz="3600" b="1" dirty="0" err="1">
                <a:latin typeface="Times New Roman" pitchFamily="18" charset="0"/>
                <a:ea typeface="Montserrat Bold"/>
                <a:cs typeface="Times New Roman" pitchFamily="18" charset="0"/>
                <a:sym typeface="Montserrat Bold"/>
              </a:rPr>
              <a:t>ferroviaires</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est</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considéré</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l’un</a:t>
            </a:r>
            <a:r>
              <a:rPr lang="en-US" sz="3600" b="1" dirty="0">
                <a:latin typeface="Times New Roman" pitchFamily="18" charset="0"/>
                <a:ea typeface="Montserrat Bold"/>
                <a:cs typeface="Times New Roman" pitchFamily="18" charset="0"/>
                <a:sym typeface="Montserrat Bold"/>
              </a:rPr>
              <a:t> des </a:t>
            </a:r>
            <a:r>
              <a:rPr lang="en-US" sz="3600" b="1" dirty="0" err="1">
                <a:latin typeface="Times New Roman" pitchFamily="18" charset="0"/>
                <a:ea typeface="Montserrat Bold"/>
                <a:cs typeface="Times New Roman" pitchFamily="18" charset="0"/>
                <a:sym typeface="Montserrat Bold"/>
              </a:rPr>
              <a:t>principaux</a:t>
            </a:r>
            <a:r>
              <a:rPr lang="en-US" sz="3600" b="1" dirty="0">
                <a:latin typeface="Times New Roman" pitchFamily="18" charset="0"/>
                <a:ea typeface="Montserrat Bold"/>
                <a:cs typeface="Times New Roman" pitchFamily="18" charset="0"/>
                <a:sym typeface="Montserrat Bold"/>
              </a:rPr>
              <a:t> ports de </a:t>
            </a:r>
            <a:r>
              <a:rPr lang="en-US" sz="3600" b="1" dirty="0" err="1">
                <a:latin typeface="Times New Roman" pitchFamily="18" charset="0"/>
                <a:ea typeface="Montserrat Bold"/>
                <a:cs typeface="Times New Roman" pitchFamily="18" charset="0"/>
                <a:sym typeface="Montserrat Bold"/>
              </a:rPr>
              <a:t>l’Algérie</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il</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est</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composé</a:t>
            </a:r>
            <a:r>
              <a:rPr lang="en-US" sz="3600" b="1" dirty="0">
                <a:latin typeface="Times New Roman" pitchFamily="18" charset="0"/>
                <a:ea typeface="Montserrat Bold"/>
                <a:cs typeface="Times New Roman" pitchFamily="18" charset="0"/>
                <a:sym typeface="Montserrat Bold"/>
              </a:rPr>
              <a:t> de </a:t>
            </a:r>
            <a:r>
              <a:rPr lang="en-US" sz="3600" b="1" dirty="0" err="1">
                <a:latin typeface="Times New Roman" pitchFamily="18" charset="0"/>
                <a:ea typeface="Montserrat Bold"/>
                <a:cs typeface="Times New Roman" pitchFamily="18" charset="0"/>
                <a:sym typeface="Montserrat Bold"/>
              </a:rPr>
              <a:t>diverses</a:t>
            </a:r>
            <a:r>
              <a:rPr lang="en-US" sz="3600" b="1" dirty="0">
                <a:latin typeface="Times New Roman" pitchFamily="18" charset="0"/>
                <a:ea typeface="Montserrat Bold"/>
                <a:cs typeface="Times New Roman" pitchFamily="18" charset="0"/>
                <a:sym typeface="Montserrat Bold"/>
              </a:rPr>
              <a:t>  </a:t>
            </a:r>
            <a:r>
              <a:rPr lang="en-US" sz="3600" b="1" dirty="0" err="1">
                <a:latin typeface="Times New Roman" pitchFamily="18" charset="0"/>
                <a:ea typeface="Montserrat Bold"/>
                <a:cs typeface="Times New Roman" pitchFamily="18" charset="0"/>
                <a:sym typeface="Montserrat Bold"/>
              </a:rPr>
              <a:t>d’infrastructures</a:t>
            </a:r>
            <a:r>
              <a:rPr lang="en-US" sz="3600" b="1" dirty="0">
                <a:latin typeface="Times New Roman" pitchFamily="18" charset="0"/>
                <a:ea typeface="Montserrat Bold"/>
                <a:cs typeface="Times New Roman" pitchFamily="18" charset="0"/>
                <a:sym typeface="Montserrat Bold"/>
              </a:rPr>
              <a:t> et superstructures.  </a:t>
            </a:r>
            <a:r>
              <a:rPr lang="en-US" sz="4000" b="1" dirty="0">
                <a:latin typeface="+mj-lt"/>
                <a:ea typeface="Montserrat Bold"/>
                <a:cs typeface="Montserrat Bold"/>
                <a:sym typeface="Montserrat Bold"/>
              </a:rPr>
              <a:t>       </a:t>
            </a:r>
          </a:p>
        </p:txBody>
      </p:sp>
      <p:pic>
        <p:nvPicPr>
          <p:cNvPr id="5" name="Image 4"/>
          <p:cNvPicPr/>
          <p:nvPr/>
        </p:nvPicPr>
        <p:blipFill>
          <a:blip r:embed="rId2" cstate="print"/>
          <a:srcRect/>
          <a:stretch>
            <a:fillRect/>
          </a:stretch>
        </p:blipFill>
        <p:spPr bwMode="auto">
          <a:xfrm>
            <a:off x="10820400" y="1714500"/>
            <a:ext cx="6096000" cy="6477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0" fill="hold"/>
                                        <p:tgtEl>
                                          <p:spTgt spid="4"/>
                                        </p:tgtEl>
                                        <p:attrNameLst>
                                          <p:attrName>ppt_w</p:attrName>
                                        </p:attrNameLst>
                                      </p:cBhvr>
                                      <p:tavLst>
                                        <p:tav tm="0" fmla="#ppt_w*sin(2.5*pi*$)">
                                          <p:val>
                                            <p:fltVal val="0"/>
                                          </p:val>
                                        </p:tav>
                                        <p:tav tm="100000">
                                          <p:val>
                                            <p:fltVal val="1"/>
                                          </p:val>
                                        </p:tav>
                                      </p:tavLst>
                                    </p:anim>
                                    <p:anim calcmode="lin" valueType="num">
                                      <p:cBhvr>
                                        <p:cTn id="23"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1248</TotalTime>
  <Words>1557</Words>
  <Application>Microsoft Office PowerPoint</Application>
  <PresentationFormat>Personnalisé</PresentationFormat>
  <Paragraphs>432</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Rotonde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L’organisation de la logistique portuaire et sa digitalisation : un point clé dans la rentabilité et la performance de nos ports</dc:title>
  <dc:creator>ritej drj</dc:creator>
  <cp:lastModifiedBy>khawla chergui</cp:lastModifiedBy>
  <cp:revision>189</cp:revision>
  <dcterms:created xsi:type="dcterms:W3CDTF">2006-08-16T00:00:00Z</dcterms:created>
  <dcterms:modified xsi:type="dcterms:W3CDTF">2025-06-11T18:47:22Z</dcterms:modified>
  <dc:identifier>DAGnht7OuFI</dc:identifier>
</cp:coreProperties>
</file>